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8" r:id="rId2"/>
    <p:sldId id="260" r:id="rId3"/>
    <p:sldId id="261" r:id="rId4"/>
    <p:sldId id="262" r:id="rId5"/>
    <p:sldId id="265" r:id="rId6"/>
    <p:sldId id="266" r:id="rId7"/>
    <p:sldId id="270" r:id="rId8"/>
    <p:sldId id="271" r:id="rId9"/>
    <p:sldId id="267" r:id="rId10"/>
    <p:sldId id="268" r:id="rId11"/>
    <p:sldId id="263" r:id="rId12"/>
    <p:sldId id="269" r:id="rId13"/>
    <p:sldId id="285" r:id="rId14"/>
    <p:sldId id="272" r:id="rId15"/>
    <p:sldId id="273" r:id="rId16"/>
    <p:sldId id="284" r:id="rId17"/>
    <p:sldId id="286" r:id="rId18"/>
    <p:sldId id="287" r:id="rId19"/>
    <p:sldId id="288" r:id="rId20"/>
    <p:sldId id="289" r:id="rId21"/>
    <p:sldId id="290" r:id="rId22"/>
    <p:sldId id="291" r:id="rId23"/>
    <p:sldId id="292" r:id="rId24"/>
    <p:sldId id="281" r:id="rId25"/>
    <p:sldId id="282" r:id="rId26"/>
    <p:sldId id="283" r:id="rId27"/>
    <p:sldId id="264" r:id="rId28"/>
    <p:sldId id="274" r:id="rId29"/>
    <p:sldId id="275" r:id="rId30"/>
    <p:sldId id="276" r:id="rId31"/>
    <p:sldId id="277" r:id="rId32"/>
    <p:sldId id="278" r:id="rId33"/>
    <p:sldId id="279" r:id="rId34"/>
    <p:sldId id="280" r:id="rId35"/>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4"/>
    <p:restoredTop sz="85478"/>
  </p:normalViewPr>
  <p:slideViewPr>
    <p:cSldViewPr snapToGrid="0" snapToObjects="1">
      <p:cViewPr>
        <p:scale>
          <a:sx n="110" d="100"/>
          <a:sy n="110" d="100"/>
        </p:scale>
        <p:origin x="1304" y="11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6FAE3-1CCD-9147-9003-86086B1A3AA1}" type="doc">
      <dgm:prSet loTypeId="urn:microsoft.com/office/officeart/2005/8/layout/pyramid3" loCatId="" qsTypeId="urn:microsoft.com/office/officeart/2005/8/quickstyle/simple1" qsCatId="simple" csTypeId="urn:microsoft.com/office/officeart/2005/8/colors/accent1_2" csCatId="accent1" phldr="1"/>
      <dgm:spPr/>
    </dgm:pt>
    <dgm:pt modelId="{E20D4A36-8495-694A-B21D-28F663F37778}">
      <dgm:prSet phldrT="[Text]"/>
      <dgm:spPr/>
      <dgm:t>
        <a:bodyPr/>
        <a:lstStyle/>
        <a:p>
          <a:r>
            <a:rPr lang="en-GB" dirty="0" err="1">
              <a:solidFill>
                <a:schemeClr val="bg1"/>
              </a:solidFill>
            </a:rPr>
            <a:t>zaskoczenie</a:t>
          </a:r>
          <a:endParaRPr lang="en-GB" dirty="0">
            <a:solidFill>
              <a:schemeClr val="bg1"/>
            </a:solidFill>
          </a:endParaRPr>
        </a:p>
      </dgm:t>
    </dgm:pt>
    <dgm:pt modelId="{295F701A-4440-8747-A1DD-C9F102E1EF6D}" type="parTrans" cxnId="{411910B8-174D-B24A-BB73-D9BEB7F82E5F}">
      <dgm:prSet/>
      <dgm:spPr/>
      <dgm:t>
        <a:bodyPr/>
        <a:lstStyle/>
        <a:p>
          <a:endParaRPr lang="en-GB">
            <a:solidFill>
              <a:schemeClr val="bg1"/>
            </a:solidFill>
          </a:endParaRPr>
        </a:p>
      </dgm:t>
    </dgm:pt>
    <dgm:pt modelId="{B1BC1E63-3171-FE4B-AD5C-D8919D1CC8D5}" type="sibTrans" cxnId="{411910B8-174D-B24A-BB73-D9BEB7F82E5F}">
      <dgm:prSet/>
      <dgm:spPr/>
      <dgm:t>
        <a:bodyPr/>
        <a:lstStyle/>
        <a:p>
          <a:endParaRPr lang="en-GB">
            <a:solidFill>
              <a:schemeClr val="bg1"/>
            </a:solidFill>
          </a:endParaRPr>
        </a:p>
      </dgm:t>
    </dgm:pt>
    <dgm:pt modelId="{36101B8F-F697-094A-ADE6-D8A21A88FBCD}">
      <dgm:prSet phldrT="[Text]"/>
      <dgm:spPr/>
      <dgm:t>
        <a:bodyPr/>
        <a:lstStyle/>
        <a:p>
          <a:r>
            <a:rPr lang="en-GB" dirty="0" err="1">
              <a:solidFill>
                <a:schemeClr val="bg1"/>
              </a:solidFill>
            </a:rPr>
            <a:t>dezorientacja</a:t>
          </a:r>
          <a:endParaRPr lang="en-GB" dirty="0">
            <a:solidFill>
              <a:schemeClr val="bg1"/>
            </a:solidFill>
          </a:endParaRPr>
        </a:p>
      </dgm:t>
    </dgm:pt>
    <dgm:pt modelId="{464EED81-A7DA-384C-AADE-46F6A6BC1850}" type="parTrans" cxnId="{A47195DB-DC5C-A649-A71A-90996BE35BD6}">
      <dgm:prSet/>
      <dgm:spPr/>
      <dgm:t>
        <a:bodyPr/>
        <a:lstStyle/>
        <a:p>
          <a:endParaRPr lang="en-GB">
            <a:solidFill>
              <a:schemeClr val="bg1"/>
            </a:solidFill>
          </a:endParaRPr>
        </a:p>
      </dgm:t>
    </dgm:pt>
    <dgm:pt modelId="{5FEEB4D6-03CA-FB47-8052-78F2C1481B29}" type="sibTrans" cxnId="{A47195DB-DC5C-A649-A71A-90996BE35BD6}">
      <dgm:prSet/>
      <dgm:spPr/>
      <dgm:t>
        <a:bodyPr/>
        <a:lstStyle/>
        <a:p>
          <a:endParaRPr lang="en-GB">
            <a:solidFill>
              <a:schemeClr val="bg1"/>
            </a:solidFill>
          </a:endParaRPr>
        </a:p>
      </dgm:t>
    </dgm:pt>
    <dgm:pt modelId="{70D8C064-E81D-C747-865B-909DC0CA1441}">
      <dgm:prSet phldrT="[Text]"/>
      <dgm:spPr/>
      <dgm:t>
        <a:bodyPr/>
        <a:lstStyle/>
        <a:p>
          <a:r>
            <a:rPr lang="en-GB" dirty="0" err="1">
              <a:solidFill>
                <a:schemeClr val="bg1"/>
              </a:solidFill>
            </a:rPr>
            <a:t>zażenowanie</a:t>
          </a:r>
          <a:endParaRPr lang="en-GB" dirty="0">
            <a:solidFill>
              <a:schemeClr val="bg1"/>
            </a:solidFill>
          </a:endParaRPr>
        </a:p>
      </dgm:t>
    </dgm:pt>
    <dgm:pt modelId="{95B4F5CD-30AC-6342-BEF2-AED1AB42B5D5}" type="parTrans" cxnId="{83DF12E6-6498-9142-8DC0-D1616726E72C}">
      <dgm:prSet/>
      <dgm:spPr/>
      <dgm:t>
        <a:bodyPr/>
        <a:lstStyle/>
        <a:p>
          <a:endParaRPr lang="en-GB">
            <a:solidFill>
              <a:schemeClr val="bg1"/>
            </a:solidFill>
          </a:endParaRPr>
        </a:p>
      </dgm:t>
    </dgm:pt>
    <dgm:pt modelId="{7F098D20-B551-F140-9BC0-04FB947C4298}" type="sibTrans" cxnId="{83DF12E6-6498-9142-8DC0-D1616726E72C}">
      <dgm:prSet/>
      <dgm:spPr/>
      <dgm:t>
        <a:bodyPr/>
        <a:lstStyle/>
        <a:p>
          <a:endParaRPr lang="en-GB">
            <a:solidFill>
              <a:schemeClr val="bg1"/>
            </a:solidFill>
          </a:endParaRPr>
        </a:p>
      </dgm:t>
    </dgm:pt>
    <dgm:pt modelId="{B5043C28-2FF5-CB47-BB48-11FF85687D94}" type="pres">
      <dgm:prSet presAssocID="{4F26FAE3-1CCD-9147-9003-86086B1A3AA1}" presName="Name0" presStyleCnt="0">
        <dgm:presLayoutVars>
          <dgm:dir/>
          <dgm:animLvl val="lvl"/>
          <dgm:resizeHandles val="exact"/>
        </dgm:presLayoutVars>
      </dgm:prSet>
      <dgm:spPr/>
    </dgm:pt>
    <dgm:pt modelId="{4A2DACAB-6A6E-C64C-BC21-EEE987BF8AF2}" type="pres">
      <dgm:prSet presAssocID="{E20D4A36-8495-694A-B21D-28F663F37778}" presName="Name8" presStyleCnt="0"/>
      <dgm:spPr/>
    </dgm:pt>
    <dgm:pt modelId="{5B2B60C4-3B73-9048-931D-0BF6D3C90BEA}" type="pres">
      <dgm:prSet presAssocID="{E20D4A36-8495-694A-B21D-28F663F37778}" presName="level" presStyleLbl="node1" presStyleIdx="0" presStyleCnt="3">
        <dgm:presLayoutVars>
          <dgm:chMax val="1"/>
          <dgm:bulletEnabled val="1"/>
        </dgm:presLayoutVars>
      </dgm:prSet>
      <dgm:spPr/>
    </dgm:pt>
    <dgm:pt modelId="{D93441A3-10C0-0248-B89E-B61639A22F71}" type="pres">
      <dgm:prSet presAssocID="{E20D4A36-8495-694A-B21D-28F663F37778}" presName="levelTx" presStyleLbl="revTx" presStyleIdx="0" presStyleCnt="0">
        <dgm:presLayoutVars>
          <dgm:chMax val="1"/>
          <dgm:bulletEnabled val="1"/>
        </dgm:presLayoutVars>
      </dgm:prSet>
      <dgm:spPr/>
    </dgm:pt>
    <dgm:pt modelId="{ADCACAFE-A846-1947-9938-296BBA5F3405}" type="pres">
      <dgm:prSet presAssocID="{36101B8F-F697-094A-ADE6-D8A21A88FBCD}" presName="Name8" presStyleCnt="0"/>
      <dgm:spPr/>
    </dgm:pt>
    <dgm:pt modelId="{6E7B1D6E-7790-004D-B247-62C79966E14F}" type="pres">
      <dgm:prSet presAssocID="{36101B8F-F697-094A-ADE6-D8A21A88FBCD}" presName="level" presStyleLbl="node1" presStyleIdx="1" presStyleCnt="3">
        <dgm:presLayoutVars>
          <dgm:chMax val="1"/>
          <dgm:bulletEnabled val="1"/>
        </dgm:presLayoutVars>
      </dgm:prSet>
      <dgm:spPr/>
    </dgm:pt>
    <dgm:pt modelId="{41736C45-73C1-FE43-9BCA-84E9332EBB30}" type="pres">
      <dgm:prSet presAssocID="{36101B8F-F697-094A-ADE6-D8A21A88FBCD}" presName="levelTx" presStyleLbl="revTx" presStyleIdx="0" presStyleCnt="0">
        <dgm:presLayoutVars>
          <dgm:chMax val="1"/>
          <dgm:bulletEnabled val="1"/>
        </dgm:presLayoutVars>
      </dgm:prSet>
      <dgm:spPr/>
    </dgm:pt>
    <dgm:pt modelId="{F224953F-3C50-8C4B-AB1B-6DD267D01134}" type="pres">
      <dgm:prSet presAssocID="{70D8C064-E81D-C747-865B-909DC0CA1441}" presName="Name8" presStyleCnt="0"/>
      <dgm:spPr/>
    </dgm:pt>
    <dgm:pt modelId="{1DC0650F-10DC-6B43-AA56-3768766775FA}" type="pres">
      <dgm:prSet presAssocID="{70D8C064-E81D-C747-865B-909DC0CA1441}" presName="level" presStyleLbl="node1" presStyleIdx="2" presStyleCnt="3">
        <dgm:presLayoutVars>
          <dgm:chMax val="1"/>
          <dgm:bulletEnabled val="1"/>
        </dgm:presLayoutVars>
      </dgm:prSet>
      <dgm:spPr/>
    </dgm:pt>
    <dgm:pt modelId="{B19DC228-1278-9143-86D4-38640DE4512B}" type="pres">
      <dgm:prSet presAssocID="{70D8C064-E81D-C747-865B-909DC0CA1441}" presName="levelTx" presStyleLbl="revTx" presStyleIdx="0" presStyleCnt="0">
        <dgm:presLayoutVars>
          <dgm:chMax val="1"/>
          <dgm:bulletEnabled val="1"/>
        </dgm:presLayoutVars>
      </dgm:prSet>
      <dgm:spPr/>
    </dgm:pt>
  </dgm:ptLst>
  <dgm:cxnLst>
    <dgm:cxn modelId="{83CA2F2B-7D37-B84E-AFDC-D4027FE7A852}" type="presOf" srcId="{E20D4A36-8495-694A-B21D-28F663F37778}" destId="{D93441A3-10C0-0248-B89E-B61639A22F71}" srcOrd="1" destOrd="0" presId="urn:microsoft.com/office/officeart/2005/8/layout/pyramid3"/>
    <dgm:cxn modelId="{F824732B-D51D-5B4F-BF4A-42AAB2D51159}" type="presOf" srcId="{70D8C064-E81D-C747-865B-909DC0CA1441}" destId="{1DC0650F-10DC-6B43-AA56-3768766775FA}" srcOrd="0" destOrd="0" presId="urn:microsoft.com/office/officeart/2005/8/layout/pyramid3"/>
    <dgm:cxn modelId="{A0346D76-D5E1-5241-8215-7DA61956AE05}" type="presOf" srcId="{70D8C064-E81D-C747-865B-909DC0CA1441}" destId="{B19DC228-1278-9143-86D4-38640DE4512B}" srcOrd="1" destOrd="0" presId="urn:microsoft.com/office/officeart/2005/8/layout/pyramid3"/>
    <dgm:cxn modelId="{D402EC8C-0BB1-AD4E-A3F4-F74E8D9FE53A}" type="presOf" srcId="{36101B8F-F697-094A-ADE6-D8A21A88FBCD}" destId="{41736C45-73C1-FE43-9BCA-84E9332EBB30}" srcOrd="1" destOrd="0" presId="urn:microsoft.com/office/officeart/2005/8/layout/pyramid3"/>
    <dgm:cxn modelId="{2B960CA9-CCE6-2F46-A836-52E89C9A4BFF}" type="presOf" srcId="{36101B8F-F697-094A-ADE6-D8A21A88FBCD}" destId="{6E7B1D6E-7790-004D-B247-62C79966E14F}" srcOrd="0" destOrd="0" presId="urn:microsoft.com/office/officeart/2005/8/layout/pyramid3"/>
    <dgm:cxn modelId="{411910B8-174D-B24A-BB73-D9BEB7F82E5F}" srcId="{4F26FAE3-1CCD-9147-9003-86086B1A3AA1}" destId="{E20D4A36-8495-694A-B21D-28F663F37778}" srcOrd="0" destOrd="0" parTransId="{295F701A-4440-8747-A1DD-C9F102E1EF6D}" sibTransId="{B1BC1E63-3171-FE4B-AD5C-D8919D1CC8D5}"/>
    <dgm:cxn modelId="{4FEBD1BF-7FC2-BA4D-8545-1ECEE8F12ADA}" type="presOf" srcId="{E20D4A36-8495-694A-B21D-28F663F37778}" destId="{5B2B60C4-3B73-9048-931D-0BF6D3C90BEA}" srcOrd="0" destOrd="0" presId="urn:microsoft.com/office/officeart/2005/8/layout/pyramid3"/>
    <dgm:cxn modelId="{A47195DB-DC5C-A649-A71A-90996BE35BD6}" srcId="{4F26FAE3-1CCD-9147-9003-86086B1A3AA1}" destId="{36101B8F-F697-094A-ADE6-D8A21A88FBCD}" srcOrd="1" destOrd="0" parTransId="{464EED81-A7DA-384C-AADE-46F6A6BC1850}" sibTransId="{5FEEB4D6-03CA-FB47-8052-78F2C1481B29}"/>
    <dgm:cxn modelId="{83DF12E6-6498-9142-8DC0-D1616726E72C}" srcId="{4F26FAE3-1CCD-9147-9003-86086B1A3AA1}" destId="{70D8C064-E81D-C747-865B-909DC0CA1441}" srcOrd="2" destOrd="0" parTransId="{95B4F5CD-30AC-6342-BEF2-AED1AB42B5D5}" sibTransId="{7F098D20-B551-F140-9BC0-04FB947C4298}"/>
    <dgm:cxn modelId="{7E499EFA-B6F1-B546-AD67-E5E199A72579}" type="presOf" srcId="{4F26FAE3-1CCD-9147-9003-86086B1A3AA1}" destId="{B5043C28-2FF5-CB47-BB48-11FF85687D94}" srcOrd="0" destOrd="0" presId="urn:microsoft.com/office/officeart/2005/8/layout/pyramid3"/>
    <dgm:cxn modelId="{4E9CF4B3-0DF5-1540-9B82-F243701FC1AB}" type="presParOf" srcId="{B5043C28-2FF5-CB47-BB48-11FF85687D94}" destId="{4A2DACAB-6A6E-C64C-BC21-EEE987BF8AF2}" srcOrd="0" destOrd="0" presId="urn:microsoft.com/office/officeart/2005/8/layout/pyramid3"/>
    <dgm:cxn modelId="{D8606A36-D320-EE47-816D-5B0A0A1CE81C}" type="presParOf" srcId="{4A2DACAB-6A6E-C64C-BC21-EEE987BF8AF2}" destId="{5B2B60C4-3B73-9048-931D-0BF6D3C90BEA}" srcOrd="0" destOrd="0" presId="urn:microsoft.com/office/officeart/2005/8/layout/pyramid3"/>
    <dgm:cxn modelId="{0075D1F9-EE30-2342-B47B-1E0BB4255475}" type="presParOf" srcId="{4A2DACAB-6A6E-C64C-BC21-EEE987BF8AF2}" destId="{D93441A3-10C0-0248-B89E-B61639A22F71}" srcOrd="1" destOrd="0" presId="urn:microsoft.com/office/officeart/2005/8/layout/pyramid3"/>
    <dgm:cxn modelId="{D1026100-4C7F-AD4F-A9E7-709A11766B95}" type="presParOf" srcId="{B5043C28-2FF5-CB47-BB48-11FF85687D94}" destId="{ADCACAFE-A846-1947-9938-296BBA5F3405}" srcOrd="1" destOrd="0" presId="urn:microsoft.com/office/officeart/2005/8/layout/pyramid3"/>
    <dgm:cxn modelId="{3E20A4D3-83F8-FA4E-AFE8-AF48F3E299EF}" type="presParOf" srcId="{ADCACAFE-A846-1947-9938-296BBA5F3405}" destId="{6E7B1D6E-7790-004D-B247-62C79966E14F}" srcOrd="0" destOrd="0" presId="urn:microsoft.com/office/officeart/2005/8/layout/pyramid3"/>
    <dgm:cxn modelId="{E7B2B19F-CF57-064F-BA35-96330E870EA6}" type="presParOf" srcId="{ADCACAFE-A846-1947-9938-296BBA5F3405}" destId="{41736C45-73C1-FE43-9BCA-84E9332EBB30}" srcOrd="1" destOrd="0" presId="urn:microsoft.com/office/officeart/2005/8/layout/pyramid3"/>
    <dgm:cxn modelId="{4989DB9C-8474-E345-BB39-CBFD3FA33079}" type="presParOf" srcId="{B5043C28-2FF5-CB47-BB48-11FF85687D94}" destId="{F224953F-3C50-8C4B-AB1B-6DD267D01134}" srcOrd="2" destOrd="0" presId="urn:microsoft.com/office/officeart/2005/8/layout/pyramid3"/>
    <dgm:cxn modelId="{567F3697-7761-414A-993F-7590120B5DD3}" type="presParOf" srcId="{F224953F-3C50-8C4B-AB1B-6DD267D01134}" destId="{1DC0650F-10DC-6B43-AA56-3768766775FA}" srcOrd="0" destOrd="0" presId="urn:microsoft.com/office/officeart/2005/8/layout/pyramid3"/>
    <dgm:cxn modelId="{A33D949B-10D2-0749-9BD4-6A5D70EB0DE3}" type="presParOf" srcId="{F224953F-3C50-8C4B-AB1B-6DD267D01134}" destId="{B19DC228-1278-9143-86D4-38640DE4512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08D2E-AB84-344C-AE58-DE37E6DFB2C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D0ED2873-6C60-AB4B-9786-7A38C272A05E}">
      <dgm:prSet phldrT="[Text]"/>
      <dgm:spPr/>
      <dgm:t>
        <a:bodyPr/>
        <a:lstStyle/>
        <a:p>
          <a:r>
            <a:rPr lang="en-GB">
              <a:solidFill>
                <a:schemeClr val="bg1"/>
              </a:solidFill>
            </a:rPr>
            <a:t>Sztuka towarem</a:t>
          </a:r>
          <a:endParaRPr lang="en-GB" dirty="0">
            <a:solidFill>
              <a:schemeClr val="bg1"/>
            </a:solidFill>
          </a:endParaRPr>
        </a:p>
      </dgm:t>
    </dgm:pt>
    <dgm:pt modelId="{BC1D6031-6229-2448-A471-8B50E7CFB98D}" type="parTrans" cxnId="{0A453E04-EC0C-B64C-B0CB-D723137A0B68}">
      <dgm:prSet/>
      <dgm:spPr/>
      <dgm:t>
        <a:bodyPr/>
        <a:lstStyle/>
        <a:p>
          <a:endParaRPr lang="en-GB">
            <a:solidFill>
              <a:schemeClr val="bg1"/>
            </a:solidFill>
          </a:endParaRPr>
        </a:p>
      </dgm:t>
    </dgm:pt>
    <dgm:pt modelId="{4AB47CE0-3D10-C24C-962B-DC9C60BA0296}" type="sibTrans" cxnId="{0A453E04-EC0C-B64C-B0CB-D723137A0B68}">
      <dgm:prSet/>
      <dgm:spPr/>
      <dgm:t>
        <a:bodyPr/>
        <a:lstStyle/>
        <a:p>
          <a:endParaRPr lang="en-GB">
            <a:solidFill>
              <a:schemeClr val="bg1"/>
            </a:solidFill>
          </a:endParaRPr>
        </a:p>
      </dgm:t>
    </dgm:pt>
    <dgm:pt modelId="{331EF69A-68C4-7C4C-A9F2-FE7A431BAFA0}">
      <dgm:prSet phldrT="[Text]"/>
      <dgm:spPr/>
      <dgm:t>
        <a:bodyPr/>
        <a:lstStyle/>
        <a:p>
          <a:r>
            <a:rPr lang="en-GB">
              <a:solidFill>
                <a:schemeClr val="bg1"/>
              </a:solidFill>
            </a:rPr>
            <a:t>Ucieczka w kwestionowanie konwencji. Znieważanie wartości</a:t>
          </a:r>
          <a:endParaRPr lang="en-GB" dirty="0">
            <a:solidFill>
              <a:schemeClr val="bg1"/>
            </a:solidFill>
          </a:endParaRPr>
        </a:p>
      </dgm:t>
    </dgm:pt>
    <dgm:pt modelId="{819CD9D2-1E7C-214F-ABBB-52C69A666E53}" type="parTrans" cxnId="{9BF09D71-185E-D14C-98C1-CE63B1B761CC}">
      <dgm:prSet/>
      <dgm:spPr/>
      <dgm:t>
        <a:bodyPr/>
        <a:lstStyle/>
        <a:p>
          <a:endParaRPr lang="en-GB">
            <a:solidFill>
              <a:schemeClr val="bg1"/>
            </a:solidFill>
          </a:endParaRPr>
        </a:p>
      </dgm:t>
    </dgm:pt>
    <dgm:pt modelId="{9E90F771-77B6-604E-82D6-9D50C587E934}" type="sibTrans" cxnId="{9BF09D71-185E-D14C-98C1-CE63B1B761CC}">
      <dgm:prSet/>
      <dgm:spPr/>
      <dgm:t>
        <a:bodyPr/>
        <a:lstStyle/>
        <a:p>
          <a:endParaRPr lang="en-GB">
            <a:solidFill>
              <a:schemeClr val="bg1"/>
            </a:solidFill>
          </a:endParaRPr>
        </a:p>
      </dgm:t>
    </dgm:pt>
    <dgm:pt modelId="{F8AA1B95-328C-154B-BA94-1D9378571419}">
      <dgm:prSet phldrT="[Text]"/>
      <dgm:spPr/>
      <dgm:t>
        <a:bodyPr/>
        <a:lstStyle/>
        <a:p>
          <a:r>
            <a:rPr lang="en-GB">
              <a:solidFill>
                <a:schemeClr val="bg1"/>
              </a:solidFill>
            </a:rPr>
            <a:t>Tworzenie niesprzedawalnej sztuki</a:t>
          </a:r>
          <a:endParaRPr lang="en-GB" dirty="0">
            <a:solidFill>
              <a:schemeClr val="bg1"/>
            </a:solidFill>
          </a:endParaRPr>
        </a:p>
      </dgm:t>
    </dgm:pt>
    <dgm:pt modelId="{DC942815-AE8E-F745-B939-39B19E2F4684}" type="parTrans" cxnId="{CFFFAB43-E970-814B-A5CE-DBDA008F7218}">
      <dgm:prSet/>
      <dgm:spPr/>
      <dgm:t>
        <a:bodyPr/>
        <a:lstStyle/>
        <a:p>
          <a:endParaRPr lang="en-GB">
            <a:solidFill>
              <a:schemeClr val="bg1"/>
            </a:solidFill>
          </a:endParaRPr>
        </a:p>
      </dgm:t>
    </dgm:pt>
    <dgm:pt modelId="{7724947E-4049-C441-BD5E-B7C36F240E8C}" type="sibTrans" cxnId="{CFFFAB43-E970-814B-A5CE-DBDA008F7218}">
      <dgm:prSet/>
      <dgm:spPr/>
      <dgm:t>
        <a:bodyPr/>
        <a:lstStyle/>
        <a:p>
          <a:endParaRPr lang="en-GB">
            <a:solidFill>
              <a:schemeClr val="bg1"/>
            </a:solidFill>
          </a:endParaRPr>
        </a:p>
      </dgm:t>
    </dgm:pt>
    <dgm:pt modelId="{457F32D6-3612-0843-A38E-735A11FA87CF}">
      <dgm:prSet phldrT="[Text]"/>
      <dgm:spPr/>
      <dgm:t>
        <a:bodyPr/>
        <a:lstStyle/>
        <a:p>
          <a:r>
            <a:rPr lang="en-GB">
              <a:solidFill>
                <a:schemeClr val="bg1"/>
              </a:solidFill>
            </a:rPr>
            <a:t>Awangardowość, wyobcowanie =&gt; elitarność</a:t>
          </a:r>
          <a:endParaRPr lang="en-GB" dirty="0">
            <a:solidFill>
              <a:schemeClr val="bg1"/>
            </a:solidFill>
          </a:endParaRPr>
        </a:p>
      </dgm:t>
    </dgm:pt>
    <dgm:pt modelId="{BA980F65-7A9F-DF43-864F-3B5AB4506F0B}" type="parTrans" cxnId="{7E5D2AF4-FEE2-444D-AF3C-5D878547E3F8}">
      <dgm:prSet/>
      <dgm:spPr/>
      <dgm:t>
        <a:bodyPr/>
        <a:lstStyle/>
        <a:p>
          <a:endParaRPr lang="en-GB">
            <a:solidFill>
              <a:schemeClr val="bg1"/>
            </a:solidFill>
          </a:endParaRPr>
        </a:p>
      </dgm:t>
    </dgm:pt>
    <dgm:pt modelId="{97D7BDF0-6CE2-9343-BF49-13F8406D2CA3}" type="sibTrans" cxnId="{7E5D2AF4-FEE2-444D-AF3C-5D878547E3F8}">
      <dgm:prSet/>
      <dgm:spPr/>
      <dgm:t>
        <a:bodyPr/>
        <a:lstStyle/>
        <a:p>
          <a:endParaRPr lang="en-GB">
            <a:solidFill>
              <a:schemeClr val="bg1"/>
            </a:solidFill>
          </a:endParaRPr>
        </a:p>
      </dgm:t>
    </dgm:pt>
    <dgm:pt modelId="{2C2E9A01-4A26-104D-B128-CF5D863DEBF6}">
      <dgm:prSet phldrT="[Text]"/>
      <dgm:spPr/>
      <dgm:t>
        <a:bodyPr/>
        <a:lstStyle/>
        <a:p>
          <a:r>
            <a:rPr lang="en-GB">
              <a:solidFill>
                <a:schemeClr val="bg1"/>
              </a:solidFill>
            </a:rPr>
            <a:t>Elitarność =&gt; wartość</a:t>
          </a:r>
          <a:endParaRPr lang="en-GB" dirty="0">
            <a:solidFill>
              <a:schemeClr val="bg1"/>
            </a:solidFill>
          </a:endParaRPr>
        </a:p>
      </dgm:t>
    </dgm:pt>
    <dgm:pt modelId="{6DEC7E57-1162-C541-9EDE-05A1C268DA97}" type="parTrans" cxnId="{0AE018C9-0A6D-D24A-94F1-E5B599CD71E1}">
      <dgm:prSet/>
      <dgm:spPr/>
      <dgm:t>
        <a:bodyPr/>
        <a:lstStyle/>
        <a:p>
          <a:endParaRPr lang="en-GB">
            <a:solidFill>
              <a:schemeClr val="bg1"/>
            </a:solidFill>
          </a:endParaRPr>
        </a:p>
      </dgm:t>
    </dgm:pt>
    <dgm:pt modelId="{0A5A1116-DB2F-F448-B824-49FD00CAFE94}" type="sibTrans" cxnId="{0AE018C9-0A6D-D24A-94F1-E5B599CD71E1}">
      <dgm:prSet/>
      <dgm:spPr/>
      <dgm:t>
        <a:bodyPr/>
        <a:lstStyle/>
        <a:p>
          <a:endParaRPr lang="en-GB">
            <a:solidFill>
              <a:schemeClr val="bg1"/>
            </a:solidFill>
          </a:endParaRPr>
        </a:p>
      </dgm:t>
    </dgm:pt>
    <dgm:pt modelId="{FA5255C4-0789-C84A-B194-C28358EA7FD6}" type="pres">
      <dgm:prSet presAssocID="{A0408D2E-AB84-344C-AE58-DE37E6DFB2C7}" presName="cycle" presStyleCnt="0">
        <dgm:presLayoutVars>
          <dgm:dir/>
          <dgm:resizeHandles val="exact"/>
        </dgm:presLayoutVars>
      </dgm:prSet>
      <dgm:spPr/>
    </dgm:pt>
    <dgm:pt modelId="{01F9DD61-26D6-2748-82C0-6C836355E612}" type="pres">
      <dgm:prSet presAssocID="{D0ED2873-6C60-AB4B-9786-7A38C272A05E}" presName="dummy" presStyleCnt="0"/>
      <dgm:spPr/>
    </dgm:pt>
    <dgm:pt modelId="{06C42D5B-C5B5-164E-8238-8AA6F79CA150}" type="pres">
      <dgm:prSet presAssocID="{D0ED2873-6C60-AB4B-9786-7A38C272A05E}" presName="node" presStyleLbl="revTx" presStyleIdx="0" presStyleCnt="5">
        <dgm:presLayoutVars>
          <dgm:bulletEnabled val="1"/>
        </dgm:presLayoutVars>
      </dgm:prSet>
      <dgm:spPr/>
    </dgm:pt>
    <dgm:pt modelId="{1A16358A-42AA-6049-B15A-15B0AC5C076B}" type="pres">
      <dgm:prSet presAssocID="{4AB47CE0-3D10-C24C-962B-DC9C60BA0296}" presName="sibTrans" presStyleLbl="node1" presStyleIdx="0" presStyleCnt="5"/>
      <dgm:spPr/>
    </dgm:pt>
    <dgm:pt modelId="{3F599435-1C57-4043-B6FB-B1D455CCBB88}" type="pres">
      <dgm:prSet presAssocID="{331EF69A-68C4-7C4C-A9F2-FE7A431BAFA0}" presName="dummy" presStyleCnt="0"/>
      <dgm:spPr/>
    </dgm:pt>
    <dgm:pt modelId="{5FB8CB24-6D2C-4049-9D86-9E1EA42CE3F5}" type="pres">
      <dgm:prSet presAssocID="{331EF69A-68C4-7C4C-A9F2-FE7A431BAFA0}" presName="node" presStyleLbl="revTx" presStyleIdx="1" presStyleCnt="5">
        <dgm:presLayoutVars>
          <dgm:bulletEnabled val="1"/>
        </dgm:presLayoutVars>
      </dgm:prSet>
      <dgm:spPr/>
    </dgm:pt>
    <dgm:pt modelId="{B36C2646-273B-784D-AADB-C45F924B27BA}" type="pres">
      <dgm:prSet presAssocID="{9E90F771-77B6-604E-82D6-9D50C587E934}" presName="sibTrans" presStyleLbl="node1" presStyleIdx="1" presStyleCnt="5"/>
      <dgm:spPr/>
    </dgm:pt>
    <dgm:pt modelId="{EBAD0916-B549-4B46-914B-DFC5A0814A40}" type="pres">
      <dgm:prSet presAssocID="{F8AA1B95-328C-154B-BA94-1D9378571419}" presName="dummy" presStyleCnt="0"/>
      <dgm:spPr/>
    </dgm:pt>
    <dgm:pt modelId="{AD590A72-8507-8D45-93FB-B754CA13E1A9}" type="pres">
      <dgm:prSet presAssocID="{F8AA1B95-328C-154B-BA94-1D9378571419}" presName="node" presStyleLbl="revTx" presStyleIdx="2" presStyleCnt="5">
        <dgm:presLayoutVars>
          <dgm:bulletEnabled val="1"/>
        </dgm:presLayoutVars>
      </dgm:prSet>
      <dgm:spPr/>
    </dgm:pt>
    <dgm:pt modelId="{9AC7C470-7830-6A46-A1D4-BC7FA4195527}" type="pres">
      <dgm:prSet presAssocID="{7724947E-4049-C441-BD5E-B7C36F240E8C}" presName="sibTrans" presStyleLbl="node1" presStyleIdx="2" presStyleCnt="5"/>
      <dgm:spPr/>
    </dgm:pt>
    <dgm:pt modelId="{D7007685-B14C-C04E-B290-645E9551A2A7}" type="pres">
      <dgm:prSet presAssocID="{457F32D6-3612-0843-A38E-735A11FA87CF}" presName="dummy" presStyleCnt="0"/>
      <dgm:spPr/>
    </dgm:pt>
    <dgm:pt modelId="{8A7C77E2-3421-B544-99FC-9235E7D7534A}" type="pres">
      <dgm:prSet presAssocID="{457F32D6-3612-0843-A38E-735A11FA87CF}" presName="node" presStyleLbl="revTx" presStyleIdx="3" presStyleCnt="5">
        <dgm:presLayoutVars>
          <dgm:bulletEnabled val="1"/>
        </dgm:presLayoutVars>
      </dgm:prSet>
      <dgm:spPr/>
    </dgm:pt>
    <dgm:pt modelId="{94473B63-55BC-0247-A022-1FF2455A2AC5}" type="pres">
      <dgm:prSet presAssocID="{97D7BDF0-6CE2-9343-BF49-13F8406D2CA3}" presName="sibTrans" presStyleLbl="node1" presStyleIdx="3" presStyleCnt="5"/>
      <dgm:spPr/>
    </dgm:pt>
    <dgm:pt modelId="{27F91F49-73C9-634A-93C1-96015B9F9D02}" type="pres">
      <dgm:prSet presAssocID="{2C2E9A01-4A26-104D-B128-CF5D863DEBF6}" presName="dummy" presStyleCnt="0"/>
      <dgm:spPr/>
    </dgm:pt>
    <dgm:pt modelId="{6F06771A-9BA5-DC45-BE8F-023712A21A5F}" type="pres">
      <dgm:prSet presAssocID="{2C2E9A01-4A26-104D-B128-CF5D863DEBF6}" presName="node" presStyleLbl="revTx" presStyleIdx="4" presStyleCnt="5">
        <dgm:presLayoutVars>
          <dgm:bulletEnabled val="1"/>
        </dgm:presLayoutVars>
      </dgm:prSet>
      <dgm:spPr/>
    </dgm:pt>
    <dgm:pt modelId="{A079C6EA-514F-0840-8448-0A038F81FC08}" type="pres">
      <dgm:prSet presAssocID="{0A5A1116-DB2F-F448-B824-49FD00CAFE94}" presName="sibTrans" presStyleLbl="node1" presStyleIdx="4" presStyleCnt="5"/>
      <dgm:spPr/>
    </dgm:pt>
  </dgm:ptLst>
  <dgm:cxnLst>
    <dgm:cxn modelId="{0A453E04-EC0C-B64C-B0CB-D723137A0B68}" srcId="{A0408D2E-AB84-344C-AE58-DE37E6DFB2C7}" destId="{D0ED2873-6C60-AB4B-9786-7A38C272A05E}" srcOrd="0" destOrd="0" parTransId="{BC1D6031-6229-2448-A471-8B50E7CFB98D}" sibTransId="{4AB47CE0-3D10-C24C-962B-DC9C60BA0296}"/>
    <dgm:cxn modelId="{D234D92F-2BDC-D941-95C8-437246952AF2}" type="presOf" srcId="{F8AA1B95-328C-154B-BA94-1D9378571419}" destId="{AD590A72-8507-8D45-93FB-B754CA13E1A9}" srcOrd="0" destOrd="0" presId="urn:microsoft.com/office/officeart/2005/8/layout/cycle1"/>
    <dgm:cxn modelId="{CFFFAB43-E970-814B-A5CE-DBDA008F7218}" srcId="{A0408D2E-AB84-344C-AE58-DE37E6DFB2C7}" destId="{F8AA1B95-328C-154B-BA94-1D9378571419}" srcOrd="2" destOrd="0" parTransId="{DC942815-AE8E-F745-B939-39B19E2F4684}" sibTransId="{7724947E-4049-C441-BD5E-B7C36F240E8C}"/>
    <dgm:cxn modelId="{005B7A5A-A01D-AA40-83D4-E1F16AC99AAC}" type="presOf" srcId="{D0ED2873-6C60-AB4B-9786-7A38C272A05E}" destId="{06C42D5B-C5B5-164E-8238-8AA6F79CA150}" srcOrd="0" destOrd="0" presId="urn:microsoft.com/office/officeart/2005/8/layout/cycle1"/>
    <dgm:cxn modelId="{FC427962-46ED-5D45-8EB3-C97D905D2B40}" type="presOf" srcId="{9E90F771-77B6-604E-82D6-9D50C587E934}" destId="{B36C2646-273B-784D-AADB-C45F924B27BA}" srcOrd="0" destOrd="0" presId="urn:microsoft.com/office/officeart/2005/8/layout/cycle1"/>
    <dgm:cxn modelId="{60D66068-62A8-2243-9488-88A2D85EF839}" type="presOf" srcId="{0A5A1116-DB2F-F448-B824-49FD00CAFE94}" destId="{A079C6EA-514F-0840-8448-0A038F81FC08}" srcOrd="0" destOrd="0" presId="urn:microsoft.com/office/officeart/2005/8/layout/cycle1"/>
    <dgm:cxn modelId="{9BF09D71-185E-D14C-98C1-CE63B1B761CC}" srcId="{A0408D2E-AB84-344C-AE58-DE37E6DFB2C7}" destId="{331EF69A-68C4-7C4C-A9F2-FE7A431BAFA0}" srcOrd="1" destOrd="0" parTransId="{819CD9D2-1E7C-214F-ABBB-52C69A666E53}" sibTransId="{9E90F771-77B6-604E-82D6-9D50C587E934}"/>
    <dgm:cxn modelId="{4AD33B75-CE40-824E-AC2A-8FEFC8C14EA7}" type="presOf" srcId="{2C2E9A01-4A26-104D-B128-CF5D863DEBF6}" destId="{6F06771A-9BA5-DC45-BE8F-023712A21A5F}" srcOrd="0" destOrd="0" presId="urn:microsoft.com/office/officeart/2005/8/layout/cycle1"/>
    <dgm:cxn modelId="{41245092-2457-E340-847F-B6E488178103}" type="presOf" srcId="{457F32D6-3612-0843-A38E-735A11FA87CF}" destId="{8A7C77E2-3421-B544-99FC-9235E7D7534A}" srcOrd="0" destOrd="0" presId="urn:microsoft.com/office/officeart/2005/8/layout/cycle1"/>
    <dgm:cxn modelId="{40C8C6A3-44C6-E24F-ADF2-71EBF102462C}" type="presOf" srcId="{331EF69A-68C4-7C4C-A9F2-FE7A431BAFA0}" destId="{5FB8CB24-6D2C-4049-9D86-9E1EA42CE3F5}" srcOrd="0" destOrd="0" presId="urn:microsoft.com/office/officeart/2005/8/layout/cycle1"/>
    <dgm:cxn modelId="{0AE018C9-0A6D-D24A-94F1-E5B599CD71E1}" srcId="{A0408D2E-AB84-344C-AE58-DE37E6DFB2C7}" destId="{2C2E9A01-4A26-104D-B128-CF5D863DEBF6}" srcOrd="4" destOrd="0" parTransId="{6DEC7E57-1162-C541-9EDE-05A1C268DA97}" sibTransId="{0A5A1116-DB2F-F448-B824-49FD00CAFE94}"/>
    <dgm:cxn modelId="{AE61F5DA-6275-224B-A3E8-94859DBF691C}" type="presOf" srcId="{4AB47CE0-3D10-C24C-962B-DC9C60BA0296}" destId="{1A16358A-42AA-6049-B15A-15B0AC5C076B}" srcOrd="0" destOrd="0" presId="urn:microsoft.com/office/officeart/2005/8/layout/cycle1"/>
    <dgm:cxn modelId="{B20F3AE4-40CB-4E42-B5EF-6355058C8413}" type="presOf" srcId="{7724947E-4049-C441-BD5E-B7C36F240E8C}" destId="{9AC7C470-7830-6A46-A1D4-BC7FA4195527}" srcOrd="0" destOrd="0" presId="urn:microsoft.com/office/officeart/2005/8/layout/cycle1"/>
    <dgm:cxn modelId="{7E5D2AF4-FEE2-444D-AF3C-5D878547E3F8}" srcId="{A0408D2E-AB84-344C-AE58-DE37E6DFB2C7}" destId="{457F32D6-3612-0843-A38E-735A11FA87CF}" srcOrd="3" destOrd="0" parTransId="{BA980F65-7A9F-DF43-864F-3B5AB4506F0B}" sibTransId="{97D7BDF0-6CE2-9343-BF49-13F8406D2CA3}"/>
    <dgm:cxn modelId="{CC29F5F8-0E5C-8143-84E2-D048585BFE70}" type="presOf" srcId="{A0408D2E-AB84-344C-AE58-DE37E6DFB2C7}" destId="{FA5255C4-0789-C84A-B194-C28358EA7FD6}" srcOrd="0" destOrd="0" presId="urn:microsoft.com/office/officeart/2005/8/layout/cycle1"/>
    <dgm:cxn modelId="{16CFA0FB-0127-B549-A99A-FA0BDD0BBF20}" type="presOf" srcId="{97D7BDF0-6CE2-9343-BF49-13F8406D2CA3}" destId="{94473B63-55BC-0247-A022-1FF2455A2AC5}" srcOrd="0" destOrd="0" presId="urn:microsoft.com/office/officeart/2005/8/layout/cycle1"/>
    <dgm:cxn modelId="{0A810E97-ACCA-0941-A632-83F2EF48D757}" type="presParOf" srcId="{FA5255C4-0789-C84A-B194-C28358EA7FD6}" destId="{01F9DD61-26D6-2748-82C0-6C836355E612}" srcOrd="0" destOrd="0" presId="urn:microsoft.com/office/officeart/2005/8/layout/cycle1"/>
    <dgm:cxn modelId="{1AD5B3C4-9C82-7B45-9BDA-A57BA1D947C0}" type="presParOf" srcId="{FA5255C4-0789-C84A-B194-C28358EA7FD6}" destId="{06C42D5B-C5B5-164E-8238-8AA6F79CA150}" srcOrd="1" destOrd="0" presId="urn:microsoft.com/office/officeart/2005/8/layout/cycle1"/>
    <dgm:cxn modelId="{E84DBCFE-ADC5-6243-9F59-793E236AED6E}" type="presParOf" srcId="{FA5255C4-0789-C84A-B194-C28358EA7FD6}" destId="{1A16358A-42AA-6049-B15A-15B0AC5C076B}" srcOrd="2" destOrd="0" presId="urn:microsoft.com/office/officeart/2005/8/layout/cycle1"/>
    <dgm:cxn modelId="{5C2F1626-72F9-844F-98B1-85CC06A14954}" type="presParOf" srcId="{FA5255C4-0789-C84A-B194-C28358EA7FD6}" destId="{3F599435-1C57-4043-B6FB-B1D455CCBB88}" srcOrd="3" destOrd="0" presId="urn:microsoft.com/office/officeart/2005/8/layout/cycle1"/>
    <dgm:cxn modelId="{A5E895B6-262C-1F40-B2CC-93B18FAD8E9A}" type="presParOf" srcId="{FA5255C4-0789-C84A-B194-C28358EA7FD6}" destId="{5FB8CB24-6D2C-4049-9D86-9E1EA42CE3F5}" srcOrd="4" destOrd="0" presId="urn:microsoft.com/office/officeart/2005/8/layout/cycle1"/>
    <dgm:cxn modelId="{8BBBD282-986F-224E-BE49-7F5E3BC375EF}" type="presParOf" srcId="{FA5255C4-0789-C84A-B194-C28358EA7FD6}" destId="{B36C2646-273B-784D-AADB-C45F924B27BA}" srcOrd="5" destOrd="0" presId="urn:microsoft.com/office/officeart/2005/8/layout/cycle1"/>
    <dgm:cxn modelId="{4C3D512E-0EF5-EF48-B523-6E340EF27F9F}" type="presParOf" srcId="{FA5255C4-0789-C84A-B194-C28358EA7FD6}" destId="{EBAD0916-B549-4B46-914B-DFC5A0814A40}" srcOrd="6" destOrd="0" presId="urn:microsoft.com/office/officeart/2005/8/layout/cycle1"/>
    <dgm:cxn modelId="{4614619D-4A40-7C4F-9B6D-6DACAC9BAB61}" type="presParOf" srcId="{FA5255C4-0789-C84A-B194-C28358EA7FD6}" destId="{AD590A72-8507-8D45-93FB-B754CA13E1A9}" srcOrd="7" destOrd="0" presId="urn:microsoft.com/office/officeart/2005/8/layout/cycle1"/>
    <dgm:cxn modelId="{527B78C0-4BA6-DA40-A68F-C89425C2A09E}" type="presParOf" srcId="{FA5255C4-0789-C84A-B194-C28358EA7FD6}" destId="{9AC7C470-7830-6A46-A1D4-BC7FA4195527}" srcOrd="8" destOrd="0" presId="urn:microsoft.com/office/officeart/2005/8/layout/cycle1"/>
    <dgm:cxn modelId="{DAA778BE-E960-EA4B-A830-3A41570EE510}" type="presParOf" srcId="{FA5255C4-0789-C84A-B194-C28358EA7FD6}" destId="{D7007685-B14C-C04E-B290-645E9551A2A7}" srcOrd="9" destOrd="0" presId="urn:microsoft.com/office/officeart/2005/8/layout/cycle1"/>
    <dgm:cxn modelId="{4FF2A9A9-5C63-F043-8DC5-C13CF55CD94A}" type="presParOf" srcId="{FA5255C4-0789-C84A-B194-C28358EA7FD6}" destId="{8A7C77E2-3421-B544-99FC-9235E7D7534A}" srcOrd="10" destOrd="0" presId="urn:microsoft.com/office/officeart/2005/8/layout/cycle1"/>
    <dgm:cxn modelId="{FBD7AD1A-ED45-674D-A95A-FC240BC697B8}" type="presParOf" srcId="{FA5255C4-0789-C84A-B194-C28358EA7FD6}" destId="{94473B63-55BC-0247-A022-1FF2455A2AC5}" srcOrd="11" destOrd="0" presId="urn:microsoft.com/office/officeart/2005/8/layout/cycle1"/>
    <dgm:cxn modelId="{096036F7-769D-594E-9E9D-5364075AAE34}" type="presParOf" srcId="{FA5255C4-0789-C84A-B194-C28358EA7FD6}" destId="{27F91F49-73C9-634A-93C1-96015B9F9D02}" srcOrd="12" destOrd="0" presId="urn:microsoft.com/office/officeart/2005/8/layout/cycle1"/>
    <dgm:cxn modelId="{7956881B-9400-324F-96C4-D9601FD884C5}" type="presParOf" srcId="{FA5255C4-0789-C84A-B194-C28358EA7FD6}" destId="{6F06771A-9BA5-DC45-BE8F-023712A21A5F}" srcOrd="13" destOrd="0" presId="urn:microsoft.com/office/officeart/2005/8/layout/cycle1"/>
    <dgm:cxn modelId="{4E09A2AB-5592-7541-83E1-8254983CF201}" type="presParOf" srcId="{FA5255C4-0789-C84A-B194-C28358EA7FD6}" destId="{A079C6EA-514F-0840-8448-0A038F81FC08}"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B60C4-3B73-9048-931D-0BF6D3C90BEA}">
      <dsp:nvSpPr>
        <dsp:cNvPr id="0" name=""/>
        <dsp:cNvSpPr/>
      </dsp:nvSpPr>
      <dsp:spPr>
        <a:xfrm rot="10800000">
          <a:off x="0" y="0"/>
          <a:ext cx="8128000"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zaskoczenie</a:t>
          </a:r>
          <a:endParaRPr lang="en-GB" sz="3900" kern="1200" dirty="0">
            <a:solidFill>
              <a:schemeClr val="bg1"/>
            </a:solidFill>
          </a:endParaRPr>
        </a:p>
      </dsp:txBody>
      <dsp:txXfrm rot="-10800000">
        <a:off x="1422399" y="0"/>
        <a:ext cx="5283200" cy="1806222"/>
      </dsp:txXfrm>
    </dsp:sp>
    <dsp:sp modelId="{6E7B1D6E-7790-004D-B247-62C79966E14F}">
      <dsp:nvSpPr>
        <dsp:cNvPr id="0" name=""/>
        <dsp:cNvSpPr/>
      </dsp:nvSpPr>
      <dsp:spPr>
        <a:xfrm rot="10800000">
          <a:off x="1354666" y="1806222"/>
          <a:ext cx="5418666"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dezorientacja</a:t>
          </a:r>
          <a:endParaRPr lang="en-GB" sz="3900" kern="1200" dirty="0">
            <a:solidFill>
              <a:schemeClr val="bg1"/>
            </a:solidFill>
          </a:endParaRPr>
        </a:p>
      </dsp:txBody>
      <dsp:txXfrm rot="-10800000">
        <a:off x="2302933" y="1806222"/>
        <a:ext cx="3522133" cy="1806222"/>
      </dsp:txXfrm>
    </dsp:sp>
    <dsp:sp modelId="{1DC0650F-10DC-6B43-AA56-3768766775FA}">
      <dsp:nvSpPr>
        <dsp:cNvPr id="0" name=""/>
        <dsp:cNvSpPr/>
      </dsp:nvSpPr>
      <dsp:spPr>
        <a:xfrm rot="10800000">
          <a:off x="2709333" y="3612444"/>
          <a:ext cx="2709333"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zażenowanie</a:t>
          </a:r>
          <a:endParaRPr lang="en-GB" sz="3900" kern="1200" dirty="0">
            <a:solidFill>
              <a:schemeClr val="bg1"/>
            </a:solidFill>
          </a:endParaRPr>
        </a:p>
      </dsp:txBody>
      <dsp:txXfrm rot="-10800000">
        <a:off x="2709333" y="3612444"/>
        <a:ext cx="2709333" cy="1806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42D5B-C5B5-164E-8238-8AA6F79CA150}">
      <dsp:nvSpPr>
        <dsp:cNvPr id="0" name=""/>
        <dsp:cNvSpPr/>
      </dsp:nvSpPr>
      <dsp:spPr>
        <a:xfrm>
          <a:off x="6630082" y="55159"/>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Sztuka towarem</a:t>
          </a:r>
          <a:endParaRPr lang="en-GB" sz="2000" kern="1200" dirty="0">
            <a:solidFill>
              <a:schemeClr val="bg1"/>
            </a:solidFill>
          </a:endParaRPr>
        </a:p>
      </dsp:txBody>
      <dsp:txXfrm>
        <a:off x="6630082" y="55159"/>
        <a:ext cx="1890430" cy="1890430"/>
      </dsp:txXfrm>
    </dsp:sp>
    <dsp:sp modelId="{1A16358A-42AA-6049-B15A-15B0AC5C076B}">
      <dsp:nvSpPr>
        <dsp:cNvPr id="0" name=""/>
        <dsp:cNvSpPr/>
      </dsp:nvSpPr>
      <dsp:spPr>
        <a:xfrm>
          <a:off x="2183729" y="543"/>
          <a:ext cx="7086981" cy="7086981"/>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8CB24-6D2C-4049-9D86-9E1EA42CE3F5}">
      <dsp:nvSpPr>
        <dsp:cNvPr id="0" name=""/>
        <dsp:cNvSpPr/>
      </dsp:nvSpPr>
      <dsp:spPr>
        <a:xfrm>
          <a:off x="7772257" y="3570411"/>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Ucieczka w kwestionowanie konwencji. Znieważanie wartości</a:t>
          </a:r>
          <a:endParaRPr lang="en-GB" sz="2000" kern="1200" dirty="0">
            <a:solidFill>
              <a:schemeClr val="bg1"/>
            </a:solidFill>
          </a:endParaRPr>
        </a:p>
      </dsp:txBody>
      <dsp:txXfrm>
        <a:off x="7772257" y="3570411"/>
        <a:ext cx="1890430" cy="1890430"/>
      </dsp:txXfrm>
    </dsp:sp>
    <dsp:sp modelId="{B36C2646-273B-784D-AADB-C45F924B27BA}">
      <dsp:nvSpPr>
        <dsp:cNvPr id="0" name=""/>
        <dsp:cNvSpPr/>
      </dsp:nvSpPr>
      <dsp:spPr>
        <a:xfrm>
          <a:off x="2183729" y="543"/>
          <a:ext cx="7086981" cy="7086981"/>
        </a:xfrm>
        <a:prstGeom prst="circularArrow">
          <a:avLst>
            <a:gd name="adj1" fmla="val 5202"/>
            <a:gd name="adj2" fmla="val 336015"/>
            <a:gd name="adj3" fmla="val 4014266"/>
            <a:gd name="adj4" fmla="val 22538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90A72-8507-8D45-93FB-B754CA13E1A9}">
      <dsp:nvSpPr>
        <dsp:cNvPr id="0" name=""/>
        <dsp:cNvSpPr/>
      </dsp:nvSpPr>
      <dsp:spPr>
        <a:xfrm>
          <a:off x="4782004" y="5742957"/>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Tworzenie niesprzedawalnej sztuki</a:t>
          </a:r>
          <a:endParaRPr lang="en-GB" sz="2000" kern="1200" dirty="0">
            <a:solidFill>
              <a:schemeClr val="bg1"/>
            </a:solidFill>
          </a:endParaRPr>
        </a:p>
      </dsp:txBody>
      <dsp:txXfrm>
        <a:off x="4782004" y="5742957"/>
        <a:ext cx="1890430" cy="1890430"/>
      </dsp:txXfrm>
    </dsp:sp>
    <dsp:sp modelId="{9AC7C470-7830-6A46-A1D4-BC7FA4195527}">
      <dsp:nvSpPr>
        <dsp:cNvPr id="0" name=""/>
        <dsp:cNvSpPr/>
      </dsp:nvSpPr>
      <dsp:spPr>
        <a:xfrm>
          <a:off x="2183729" y="543"/>
          <a:ext cx="7086981" cy="7086981"/>
        </a:xfrm>
        <a:prstGeom prst="circularArrow">
          <a:avLst>
            <a:gd name="adj1" fmla="val 5202"/>
            <a:gd name="adj2" fmla="val 336015"/>
            <a:gd name="adj3" fmla="val 8210155"/>
            <a:gd name="adj4" fmla="val 644971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C77E2-3421-B544-99FC-9235E7D7534A}">
      <dsp:nvSpPr>
        <dsp:cNvPr id="0" name=""/>
        <dsp:cNvSpPr/>
      </dsp:nvSpPr>
      <dsp:spPr>
        <a:xfrm>
          <a:off x="1791752" y="3570411"/>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Awangardowość, wyobcowanie =&gt; elitarność</a:t>
          </a:r>
          <a:endParaRPr lang="en-GB" sz="2000" kern="1200" dirty="0">
            <a:solidFill>
              <a:schemeClr val="bg1"/>
            </a:solidFill>
          </a:endParaRPr>
        </a:p>
      </dsp:txBody>
      <dsp:txXfrm>
        <a:off x="1791752" y="3570411"/>
        <a:ext cx="1890430" cy="1890430"/>
      </dsp:txXfrm>
    </dsp:sp>
    <dsp:sp modelId="{94473B63-55BC-0247-A022-1FF2455A2AC5}">
      <dsp:nvSpPr>
        <dsp:cNvPr id="0" name=""/>
        <dsp:cNvSpPr/>
      </dsp:nvSpPr>
      <dsp:spPr>
        <a:xfrm>
          <a:off x="2183729" y="543"/>
          <a:ext cx="7086981" cy="7086981"/>
        </a:xfrm>
        <a:prstGeom prst="circularArrow">
          <a:avLst>
            <a:gd name="adj1" fmla="val 5202"/>
            <a:gd name="adj2" fmla="val 336015"/>
            <a:gd name="adj3" fmla="val 12297380"/>
            <a:gd name="adj4" fmla="val 10771160"/>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6771A-9BA5-DC45-BE8F-023712A21A5F}">
      <dsp:nvSpPr>
        <dsp:cNvPr id="0" name=""/>
        <dsp:cNvSpPr/>
      </dsp:nvSpPr>
      <dsp:spPr>
        <a:xfrm>
          <a:off x="2933927" y="55159"/>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Elitarność =&gt; wartość</a:t>
          </a:r>
          <a:endParaRPr lang="en-GB" sz="2000" kern="1200" dirty="0">
            <a:solidFill>
              <a:schemeClr val="bg1"/>
            </a:solidFill>
          </a:endParaRPr>
        </a:p>
      </dsp:txBody>
      <dsp:txXfrm>
        <a:off x="2933927" y="55159"/>
        <a:ext cx="1890430" cy="1890430"/>
      </dsp:txXfrm>
    </dsp:sp>
    <dsp:sp modelId="{A079C6EA-514F-0840-8448-0A038F81FC08}">
      <dsp:nvSpPr>
        <dsp:cNvPr id="0" name=""/>
        <dsp:cNvSpPr/>
      </dsp:nvSpPr>
      <dsp:spPr>
        <a:xfrm>
          <a:off x="2183729" y="543"/>
          <a:ext cx="7086981" cy="7086981"/>
        </a:xfrm>
        <a:prstGeom prst="circularArrow">
          <a:avLst>
            <a:gd name="adj1" fmla="val 5202"/>
            <a:gd name="adj2" fmla="val 336015"/>
            <a:gd name="adj3" fmla="val 16865256"/>
            <a:gd name="adj4" fmla="val 151987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77BF5-558A-CD4B-AC2A-AF7063D02791}" type="datetimeFigureOut">
              <a:rPr lang="pl-PL" smtClean="0"/>
              <a:t>10.02.2021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ED5D6-92C2-F44A-ACAF-ABF92D4E682A}" type="slidenum">
              <a:rPr lang="pl-PL" smtClean="0"/>
              <a:t>‹#›</a:t>
            </a:fld>
            <a:endParaRPr lang="pl-PL"/>
          </a:p>
        </p:txBody>
      </p:sp>
    </p:spTree>
    <p:extLst>
      <p:ext uri="{BB962C8B-B14F-4D97-AF65-F5344CB8AC3E}">
        <p14:creationId xmlns:p14="http://schemas.microsoft.com/office/powerpoint/2010/main" val="88875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7BEED5D6-92C2-F44A-ACAF-ABF92D4E682A}" type="slidenum">
              <a:rPr lang="pl-PL" smtClean="0"/>
              <a:t>9</a:t>
            </a:fld>
            <a:endParaRPr lang="pl-PL"/>
          </a:p>
        </p:txBody>
      </p:sp>
    </p:spTree>
    <p:extLst>
      <p:ext uri="{BB962C8B-B14F-4D97-AF65-F5344CB8AC3E}">
        <p14:creationId xmlns:p14="http://schemas.microsoft.com/office/powerpoint/2010/main" val="59440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1" i="0" kern="1200" dirty="0">
                <a:solidFill>
                  <a:schemeClr val="tx1"/>
                </a:solidFill>
                <a:effectLst/>
                <a:latin typeface="+mn-lt"/>
                <a:ea typeface="+mn-ea"/>
                <a:cs typeface="+mn-cs"/>
              </a:rPr>
            </a:br>
            <a:r>
              <a:rPr lang="en-GB" sz="1200" b="1" i="0" kern="1200" dirty="0">
                <a:solidFill>
                  <a:schemeClr val="tx1"/>
                </a:solidFill>
                <a:effectLst/>
                <a:latin typeface="+mn-lt"/>
                <a:ea typeface="+mn-ea"/>
                <a:cs typeface="+mn-cs"/>
              </a:rPr>
              <a:t>Delivery Bed. Play Kit for Girls, 1996</a:t>
            </a:r>
          </a:p>
          <a:p>
            <a:r>
              <a:rPr lang="en-GB" sz="1200" b="0" i="0" kern="1200" dirty="0">
                <a:solidFill>
                  <a:schemeClr val="tx1"/>
                </a:solidFill>
                <a:effectLst/>
                <a:latin typeface="+mn-lt"/>
                <a:ea typeface="+mn-ea"/>
                <a:cs typeface="+mn-cs"/>
              </a:rPr>
              <a:t>Three delivery beds for girls adjusted to the body size of 7-9 year old girls. Libera speaks about this as well as other works from the "correcting devices" series: "Those were supposed to be objects using the aesthetics of persuasion. Not only aesthetic, that is meant to be looked at, but truly functional in the sense of having the same potential as they have in reality. I was interested by the way objects affect us and mould us. What influence do toys have on children? I was considering the fact how a functional aspect of well-known objects could possibly be discredited? It came to me this could be achieved by disruption. By building an almost identical, persuasive object and using the same aesthetics and technology. It should work in a similar way, yet somewhat differently, as if it was genetically engineered. I wanted to inject an internal "virus" which would disjoin the object and the domain in which it operates."</a:t>
            </a:r>
          </a:p>
          <a:p>
            <a:endParaRPr lang="pl-PL" dirty="0"/>
          </a:p>
        </p:txBody>
      </p:sp>
      <p:sp>
        <p:nvSpPr>
          <p:cNvPr id="4" name="Slide Number Placeholder 3"/>
          <p:cNvSpPr>
            <a:spLocks noGrp="1"/>
          </p:cNvSpPr>
          <p:nvPr>
            <p:ph type="sldNum" sz="quarter" idx="5"/>
          </p:nvPr>
        </p:nvSpPr>
        <p:spPr/>
        <p:txBody>
          <a:bodyPr/>
          <a:lstStyle/>
          <a:p>
            <a:fld id="{7BEED5D6-92C2-F44A-ACAF-ABF92D4E682A}" type="slidenum">
              <a:rPr lang="pl-PL" smtClean="0"/>
              <a:t>10</a:t>
            </a:fld>
            <a:endParaRPr lang="pl-PL"/>
          </a:p>
        </p:txBody>
      </p:sp>
    </p:spTree>
    <p:extLst>
      <p:ext uri="{BB962C8B-B14F-4D97-AF65-F5344CB8AC3E}">
        <p14:creationId xmlns:p14="http://schemas.microsoft.com/office/powerpoint/2010/main" val="297991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r>
            <a:r>
              <a:rPr lang="pl-PL" dirty="0" err="1"/>
              <a:t>Subtlety</a:t>
            </a:r>
            <a:r>
              <a:rPr lang="pl-PL" dirty="0"/>
              <a:t>” to były cukrowe figurki. Tak się nazywały. Ta jest pokryta cukrem i znajduje się w hali dawnej cukrowni</a:t>
            </a:r>
          </a:p>
        </p:txBody>
      </p:sp>
      <p:sp>
        <p:nvSpPr>
          <p:cNvPr id="4" name="Slide Number Placeholder 3"/>
          <p:cNvSpPr>
            <a:spLocks noGrp="1"/>
          </p:cNvSpPr>
          <p:nvPr>
            <p:ph type="sldNum" sz="quarter" idx="5"/>
          </p:nvPr>
        </p:nvSpPr>
        <p:spPr/>
        <p:txBody>
          <a:bodyPr/>
          <a:lstStyle/>
          <a:p>
            <a:fld id="{7BEED5D6-92C2-F44A-ACAF-ABF92D4E682A}" type="slidenum">
              <a:rPr lang="pl-PL" smtClean="0"/>
              <a:t>11</a:t>
            </a:fld>
            <a:endParaRPr lang="pl-PL"/>
          </a:p>
        </p:txBody>
      </p:sp>
    </p:spTree>
    <p:extLst>
      <p:ext uri="{BB962C8B-B14F-4D97-AF65-F5344CB8AC3E}">
        <p14:creationId xmlns:p14="http://schemas.microsoft.com/office/powerpoint/2010/main" val="77145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Skłania nas do przemyślenia. Kulminacja twórczości Kary Walker, która skupiała się na seksualnych kontaktach białych właścicieli i czarnych niewolników. Wiele znaczeń: figura </a:t>
            </a:r>
            <a:r>
              <a:rPr lang="pl-PL" dirty="0" err="1"/>
              <a:t>sphinxa</a:t>
            </a:r>
            <a:r>
              <a:rPr lang="pl-PL" dirty="0"/>
              <a:t> również jest kojarzona z niewolnictwem. Efemeryczność: z uszkodzonego dachu spadają krople wody, które niszczą rzeźbę rozpuszczając cukier.</a:t>
            </a:r>
          </a:p>
        </p:txBody>
      </p:sp>
      <p:sp>
        <p:nvSpPr>
          <p:cNvPr id="4" name="Slide Number Placeholder 3"/>
          <p:cNvSpPr>
            <a:spLocks noGrp="1"/>
          </p:cNvSpPr>
          <p:nvPr>
            <p:ph type="sldNum" sz="quarter" idx="5"/>
          </p:nvPr>
        </p:nvSpPr>
        <p:spPr/>
        <p:txBody>
          <a:bodyPr/>
          <a:lstStyle/>
          <a:p>
            <a:fld id="{7BEED5D6-92C2-F44A-ACAF-ABF92D4E682A}" type="slidenum">
              <a:rPr lang="pl-PL" smtClean="0"/>
              <a:t>12</a:t>
            </a:fld>
            <a:endParaRPr lang="pl-PL"/>
          </a:p>
        </p:txBody>
      </p:sp>
    </p:spTree>
    <p:extLst>
      <p:ext uri="{BB962C8B-B14F-4D97-AF65-F5344CB8AC3E}">
        <p14:creationId xmlns:p14="http://schemas.microsoft.com/office/powerpoint/2010/main" val="166734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Jak wyglądała sprzedaż sztuki na początku XIX wieku?</a:t>
            </a:r>
          </a:p>
        </p:txBody>
      </p:sp>
      <p:sp>
        <p:nvSpPr>
          <p:cNvPr id="4" name="Slide Number Placeholder 3"/>
          <p:cNvSpPr>
            <a:spLocks noGrp="1"/>
          </p:cNvSpPr>
          <p:nvPr>
            <p:ph type="sldNum" sz="quarter" idx="5"/>
          </p:nvPr>
        </p:nvSpPr>
        <p:spPr/>
        <p:txBody>
          <a:bodyPr/>
          <a:lstStyle/>
          <a:p>
            <a:fld id="{7BEED5D6-92C2-F44A-ACAF-ABF92D4E682A}" type="slidenum">
              <a:rPr lang="pl-PL" smtClean="0"/>
              <a:t>17</a:t>
            </a:fld>
            <a:endParaRPr lang="pl-PL"/>
          </a:p>
        </p:txBody>
      </p:sp>
    </p:spTree>
    <p:extLst>
      <p:ext uri="{BB962C8B-B14F-4D97-AF65-F5344CB8AC3E}">
        <p14:creationId xmlns:p14="http://schemas.microsoft.com/office/powerpoint/2010/main" val="122176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dirty="0"/>
              <a:t>SKANDAL — bo to jego Kochanka bez ślubu. Była jego managerką i to ona najprawdopodobniej zasugerowała mu ten obraz. Co więcej — ogłosili, że Joanna </a:t>
            </a:r>
            <a:r>
              <a:rPr lang="pl-PL" dirty="0" err="1"/>
              <a:t>Hiffernan</a:t>
            </a:r>
            <a:r>
              <a:rPr lang="pl-PL" dirty="0"/>
              <a:t> na tym obrazie pozuje do roli prostytutki.</a:t>
            </a:r>
          </a:p>
        </p:txBody>
      </p:sp>
      <p:sp>
        <p:nvSpPr>
          <p:cNvPr id="4" name="Slide Number Placeholder 3"/>
          <p:cNvSpPr>
            <a:spLocks noGrp="1"/>
          </p:cNvSpPr>
          <p:nvPr>
            <p:ph type="sldNum" sz="quarter" idx="5"/>
          </p:nvPr>
        </p:nvSpPr>
        <p:spPr/>
        <p:txBody>
          <a:bodyPr/>
          <a:lstStyle/>
          <a:p>
            <a:fld id="{7BEED5D6-92C2-F44A-ACAF-ABF92D4E682A}" type="slidenum">
              <a:rPr lang="pl-PL" smtClean="0"/>
              <a:t>20</a:t>
            </a:fld>
            <a:endParaRPr lang="pl-PL"/>
          </a:p>
        </p:txBody>
      </p:sp>
    </p:spTree>
    <p:extLst>
      <p:ext uri="{BB962C8B-B14F-4D97-AF65-F5344CB8AC3E}">
        <p14:creationId xmlns:p14="http://schemas.microsoft.com/office/powerpoint/2010/main" val="3684126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“Po pierwsze możemy sobie wyobrazić, jak współczesność scenerii – modne ubrania mężczyzn, znajome wiktuały kosza piknikowego – mogły wydawać się widzom parodią czy satyrą, nawet jeśli praca tego typu była ukonstytuowana w tradycji obrazów przedstawiających mężczyzn w towarzystwie nagich kobiet”</a:t>
            </a:r>
          </a:p>
          <a:p>
            <a:endParaRPr lang="pl-PL" dirty="0"/>
          </a:p>
          <a:p>
            <a:r>
              <a:rPr lang="pl-PL" dirty="0"/>
              <a:t>“Równie deprymujące i wprawiające w zakłopotanie było spojrzenie dziewczyny: skierowane na zewnątrz obrazu, wprost na widza, przerywa iluzjonistyczny charakter sceny, w której uczestniczy (i w ten sposób uwydatnia) subiektywność widza.” =&gt; żenuje widza</a:t>
            </a:r>
          </a:p>
          <a:p>
            <a:endParaRPr lang="pl-PL" dirty="0"/>
          </a:p>
        </p:txBody>
      </p:sp>
      <p:sp>
        <p:nvSpPr>
          <p:cNvPr id="4" name="Slide Number Placeholder 3"/>
          <p:cNvSpPr>
            <a:spLocks noGrp="1"/>
          </p:cNvSpPr>
          <p:nvPr>
            <p:ph type="sldNum" sz="quarter" idx="5"/>
          </p:nvPr>
        </p:nvSpPr>
        <p:spPr/>
        <p:txBody>
          <a:bodyPr/>
          <a:lstStyle/>
          <a:p>
            <a:fld id="{7BEED5D6-92C2-F44A-ACAF-ABF92D4E682A}" type="slidenum">
              <a:rPr lang="pl-PL" smtClean="0"/>
              <a:t>21</a:t>
            </a:fld>
            <a:endParaRPr lang="pl-PL"/>
          </a:p>
        </p:txBody>
      </p:sp>
    </p:spTree>
    <p:extLst>
      <p:ext uri="{BB962C8B-B14F-4D97-AF65-F5344CB8AC3E}">
        <p14:creationId xmlns:p14="http://schemas.microsoft.com/office/powerpoint/2010/main" val="261023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“Kiedy wreszcie zauważymy małego szczygiełka, krążącego w centralnym punkcie, u góry obrazu, skojarzenie, że wskazujący palec głównej męskiej postaci jest gestem związanym z tym, co prawdopodobnie mówi, jest przeciwstawione z możliwością, że mężczyzna trzyma palec wysunięty do przodu, aby ptak mógł na nim po prostu przysiąść. ”</a:t>
            </a:r>
          </a:p>
          <a:p>
            <a:endParaRPr lang="pl-PL" dirty="0"/>
          </a:p>
          <a:p>
            <a:pPr marL="171450" indent="-171450">
              <a:buFont typeface="Symbol" pitchFamily="2" charset="2"/>
              <a:buChar char="Þ"/>
            </a:pPr>
            <a:r>
              <a:rPr lang="pl-PL" dirty="0"/>
              <a:t>Brak spójnej narracji. Obraz nie prowadzi widza.</a:t>
            </a:r>
          </a:p>
          <a:p>
            <a:pPr marL="171450" indent="-171450">
              <a:buFont typeface="Symbol" pitchFamily="2" charset="2"/>
              <a:buChar char="Þ"/>
            </a:pPr>
            <a:endParaRPr lang="pl-PL" dirty="0"/>
          </a:p>
          <a:p>
            <a:pPr marL="171450" indent="-171450">
              <a:buFont typeface="Symbol" pitchFamily="2" charset="2"/>
              <a:buChar char="Þ"/>
            </a:pPr>
            <a:endParaRPr lang="pl-PL" dirty="0"/>
          </a:p>
          <a:p>
            <a:pPr marL="171450" indent="-171450">
              <a:buFont typeface="Symbol" pitchFamily="2" charset="2"/>
              <a:buChar char="Þ"/>
            </a:pPr>
            <a:r>
              <a:rPr lang="pl-PL" dirty="0"/>
              <a:t>“Ponadto pojawia się niekonsekwencja skali i perspektywy, zauważalna w dysproporcjach pomiędzy grupą na pierwszym planie a kobietą w tle.”</a:t>
            </a:r>
          </a:p>
          <a:p>
            <a:pPr marL="171450" indent="-171450">
              <a:buFont typeface="Symbol" pitchFamily="2" charset="2"/>
              <a:buChar char="Þ"/>
            </a:pPr>
            <a:endParaRPr lang="pl-PL" dirty="0"/>
          </a:p>
          <a:p>
            <a:pPr marL="171450" indent="-171450">
              <a:buFont typeface="Symbol" pitchFamily="2" charset="2"/>
              <a:buChar char="Þ"/>
            </a:pPr>
            <a:endParaRPr lang="pl-PL" dirty="0"/>
          </a:p>
        </p:txBody>
      </p:sp>
      <p:sp>
        <p:nvSpPr>
          <p:cNvPr id="4" name="Slide Number Placeholder 3"/>
          <p:cNvSpPr>
            <a:spLocks noGrp="1"/>
          </p:cNvSpPr>
          <p:nvPr>
            <p:ph type="sldNum" sz="quarter" idx="5"/>
          </p:nvPr>
        </p:nvSpPr>
        <p:spPr/>
        <p:txBody>
          <a:bodyPr/>
          <a:lstStyle/>
          <a:p>
            <a:fld id="{7BEED5D6-92C2-F44A-ACAF-ABF92D4E682A}" type="slidenum">
              <a:rPr lang="pl-PL" smtClean="0"/>
              <a:t>22</a:t>
            </a:fld>
            <a:endParaRPr lang="pl-PL"/>
          </a:p>
        </p:txBody>
      </p:sp>
    </p:spTree>
    <p:extLst>
      <p:ext uri="{BB962C8B-B14F-4D97-AF65-F5344CB8AC3E}">
        <p14:creationId xmlns:p14="http://schemas.microsoft.com/office/powerpoint/2010/main" val="151476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“obraz nie jest oknem na świat, ale jego złożoną wizualną interpretacją,”</a:t>
            </a:r>
          </a:p>
          <a:p>
            <a:endParaRPr lang="pl-PL" dirty="0"/>
          </a:p>
          <a:p>
            <a:r>
              <a:rPr lang="pl-PL" dirty="0" err="1"/>
              <a:t>Excerpt</a:t>
            </a:r>
            <a:r>
              <a:rPr lang="pl-PL" dirty="0"/>
              <a:t> From: David </a:t>
            </a:r>
            <a:r>
              <a:rPr lang="pl-PL" dirty="0" err="1"/>
              <a:t>Cottington</a:t>
            </a:r>
            <a:r>
              <a:rPr lang="pl-PL" dirty="0"/>
              <a:t>. “Sztuka nowoczesna”. Apple </a:t>
            </a:r>
            <a:r>
              <a:rPr lang="pl-PL" dirty="0" err="1"/>
              <a:t>Books</a:t>
            </a:r>
            <a:r>
              <a:rPr lang="pl-PL"/>
              <a:t>. </a:t>
            </a:r>
          </a:p>
        </p:txBody>
      </p:sp>
      <p:sp>
        <p:nvSpPr>
          <p:cNvPr id="4" name="Slide Number Placeholder 3"/>
          <p:cNvSpPr>
            <a:spLocks noGrp="1"/>
          </p:cNvSpPr>
          <p:nvPr>
            <p:ph type="sldNum" sz="quarter" idx="5"/>
          </p:nvPr>
        </p:nvSpPr>
        <p:spPr/>
        <p:txBody>
          <a:bodyPr/>
          <a:lstStyle/>
          <a:p>
            <a:fld id="{7BEED5D6-92C2-F44A-ACAF-ABF92D4E682A}" type="slidenum">
              <a:rPr lang="pl-PL" smtClean="0"/>
              <a:t>23</a:t>
            </a:fld>
            <a:endParaRPr lang="pl-PL"/>
          </a:p>
        </p:txBody>
      </p:sp>
    </p:spTree>
    <p:extLst>
      <p:ext uri="{BB962C8B-B14F-4D97-AF65-F5344CB8AC3E}">
        <p14:creationId xmlns:p14="http://schemas.microsoft.com/office/powerpoint/2010/main" val="2839583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DC37-6150-284A-8BB4-3D350854B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88AA06E9-D132-8643-A8E8-B0DFA128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51841F81-D2FB-4146-BE3E-6FFFEEFEFF5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29AD2DCA-7182-C040-8A88-2AB6522D7CC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36439D-3A8E-D646-A044-A6ADA5819524}"/>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27583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2BE2-0625-9A42-905A-7C223FC80209}"/>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6A8C8BA0-4E2D-9B41-9AE6-7576F20F95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8E65623-A428-324E-985D-12152D92D0D3}"/>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B69FA56-34D4-3248-ADD5-8D2B97F07F0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AD53797-0F58-EB48-A36A-C190333BFDC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0191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1847D-4B37-5F43-BA6E-76A5BC92D6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401F26CE-AD94-404A-B6F1-CD8A143820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7F955F87-43C9-FC43-808C-1C52FC720AE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C526AF58-7991-B744-B9B0-49C245B60BE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753147B-86DA-8548-BECB-CA6D289F5D4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2001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482-1774-B047-8019-092C9F250BED}"/>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6630FB1E-89D3-2743-A3DF-4C47192027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40D3385-E7D9-4446-99FA-8E708399630B}"/>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B7069187-D8E5-2B47-B4B9-BC0DE53EAF6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6D9D084-A586-E94E-ABBF-6D5058A4F46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42421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3260-68A0-F542-99DE-65E3C9B024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A2019BDA-5144-D848-91C6-1DDCBAB20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4BFAF7-078E-A840-A9B1-A3575BA682F0}"/>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2A1AE8A-ACF5-714A-8BE9-B4199EFADE8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B08B53A-13F6-D74C-8427-C0502714132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408692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8714-AEB5-4B48-8FFC-05F1E1F875CB}"/>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F95C676D-1C5D-5347-85DE-82AF3BB466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C986C45D-8316-A845-845E-C0961645B4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2FDC2C0A-730B-EE45-94E8-F0FD2B0C8859}"/>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F20B57EC-CA87-3A4F-B23C-BDA3C0A2FFE3}"/>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B4BBAE6-C714-E94D-B8F2-EA9004E14888}"/>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2236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44E5-4776-A545-A626-F1187E977340}"/>
              </a:ext>
            </a:extLst>
          </p:cNvPr>
          <p:cNvSpPr>
            <a:spLocks noGrp="1"/>
          </p:cNvSpPr>
          <p:nvPr>
            <p:ph type="title"/>
          </p:nvPr>
        </p:nvSpPr>
        <p:spPr>
          <a:xfrm>
            <a:off x="839788" y="365125"/>
            <a:ext cx="10515600" cy="1325563"/>
          </a:xfrm>
        </p:spPr>
        <p:txBody>
          <a:bodyPr/>
          <a:lstStyle/>
          <a:p>
            <a:r>
              <a:rPr lang="en-GB"/>
              <a:t>Click to edit Master title style</a:t>
            </a:r>
            <a:endParaRPr lang="pl-PL"/>
          </a:p>
        </p:txBody>
      </p:sp>
      <p:sp>
        <p:nvSpPr>
          <p:cNvPr id="3" name="Text Placeholder 2">
            <a:extLst>
              <a:ext uri="{FF2B5EF4-FFF2-40B4-BE49-F238E27FC236}">
                <a16:creationId xmlns:a16="http://schemas.microsoft.com/office/drawing/2014/main" id="{5EEF9DA2-32B7-8D4E-9564-599545E04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8C893F-F3E7-8F4E-8992-40E9697B2F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45D16953-6796-494E-B0BB-B128B3052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88B2B2-C24E-1146-B478-5822869048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E37D1D3A-D565-7847-8866-6B2D53D0CD5F}"/>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8" name="Footer Placeholder 7">
            <a:extLst>
              <a:ext uri="{FF2B5EF4-FFF2-40B4-BE49-F238E27FC236}">
                <a16:creationId xmlns:a16="http://schemas.microsoft.com/office/drawing/2014/main" id="{F3B16FAE-2866-2749-BEB9-96BFD82ACAB0}"/>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981FCCE-44A3-CA4A-8ACD-9ED845A04EF7}"/>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52563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2D09-7556-6F43-81FE-0E1901355A35}"/>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C5B8991-098F-264D-8662-C9AA2FBE3AF5}"/>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4" name="Footer Placeholder 3">
            <a:extLst>
              <a:ext uri="{FF2B5EF4-FFF2-40B4-BE49-F238E27FC236}">
                <a16:creationId xmlns:a16="http://schemas.microsoft.com/office/drawing/2014/main" id="{B9596F92-B10A-E04B-8539-5033129656E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AB5CD42-B8AB-D843-9B50-F2106666389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59430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4E769C-B7D7-7C43-A852-C45071C4AEB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3" name="Footer Placeholder 2">
            <a:extLst>
              <a:ext uri="{FF2B5EF4-FFF2-40B4-BE49-F238E27FC236}">
                <a16:creationId xmlns:a16="http://schemas.microsoft.com/office/drawing/2014/main" id="{C0193E01-C736-CB4A-8E9B-3843ED23653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6E3D89AA-8B61-6443-AAB0-283A6D4C5812}"/>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63950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ADCC-09BE-774A-A670-BA46E9B286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Content Placeholder 2">
            <a:extLst>
              <a:ext uri="{FF2B5EF4-FFF2-40B4-BE49-F238E27FC236}">
                <a16:creationId xmlns:a16="http://schemas.microsoft.com/office/drawing/2014/main" id="{DE17CBC1-846D-4946-B82E-F6377242F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534A9C99-B096-6D4F-BB7F-FB8A1F473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E1D3C3-0607-D946-A586-4E9725382988}"/>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D10A455F-E345-AF48-8282-E92AD44A1966}"/>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9C8B774-BE6E-CB40-9911-A4D0B3D27331}"/>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0191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E732-EBBC-7C40-8D84-1B7CC718A1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Picture Placeholder 2">
            <a:extLst>
              <a:ext uri="{FF2B5EF4-FFF2-40B4-BE49-F238E27FC236}">
                <a16:creationId xmlns:a16="http://schemas.microsoft.com/office/drawing/2014/main" id="{C7777036-F30A-F143-868C-05FFC1AF8D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34308C55-10AE-C94F-B65A-234CA1E7A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B76573-453A-D240-84E0-02C0AD24F54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CB104F5B-4F1D-E44C-9985-819E2F10A58B}"/>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43310C61-F2FD-A24E-B012-0E74387418FB}"/>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30285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3B5B9-67B2-944D-809B-D55ACA506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
        <p:nvSpPr>
          <p:cNvPr id="3" name="Text Placeholder 2">
            <a:extLst>
              <a:ext uri="{FF2B5EF4-FFF2-40B4-BE49-F238E27FC236}">
                <a16:creationId xmlns:a16="http://schemas.microsoft.com/office/drawing/2014/main" id="{398EC536-CCB0-DF4C-AA0B-F0F952CE6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5D612B9F-F91E-BA47-86BC-4D5B43093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DA78693D-B06C-B34C-89E7-22BE5D849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032DF80-992D-A84A-A670-511FA839A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398C0-61F0-604E-B9BF-CDC8CF45A58C}" type="slidenum">
              <a:rPr lang="pl-PL" smtClean="0"/>
              <a:t>‹#›</a:t>
            </a:fld>
            <a:endParaRPr lang="pl-PL"/>
          </a:p>
        </p:txBody>
      </p:sp>
    </p:spTree>
    <p:extLst>
      <p:ext uri="{BB962C8B-B14F-4D97-AF65-F5344CB8AC3E}">
        <p14:creationId xmlns:p14="http://schemas.microsoft.com/office/powerpoint/2010/main" val="2950350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LPQVrbQUI4w"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artsandculture.google.com/story/egVRmbCQ5tyrVA" TargetMode="External"/><Relationship Id="rId2" Type="http://schemas.openxmlformats.org/officeDocument/2006/relationships/hyperlink" Target="https://artsandculture.google.com/partner/moma-the-museum-of-modern-art" TargetMode="External"/><Relationship Id="rId1" Type="http://schemas.openxmlformats.org/officeDocument/2006/relationships/slideLayout" Target="../slideLayouts/slideLayout2.xml"/><Relationship Id="rId4" Type="http://schemas.openxmlformats.org/officeDocument/2006/relationships/hyperlink" Target="https://artsandculture.google.com/experiment/sgF5ivv105ukh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25FF-E647-B34A-9F2E-CDB67ECE1C91}"/>
              </a:ext>
            </a:extLst>
          </p:cNvPr>
          <p:cNvSpPr>
            <a:spLocks noGrp="1"/>
          </p:cNvSpPr>
          <p:nvPr>
            <p:ph type="ctrTitle"/>
          </p:nvPr>
        </p:nvSpPr>
        <p:spPr>
          <a:xfrm rot="1253901">
            <a:off x="-2494552" y="-2457353"/>
            <a:ext cx="18528632" cy="11772703"/>
          </a:xfrm>
        </p:spPr>
        <p:txBody>
          <a:bodyPr>
            <a:noAutofit/>
          </a:bodyPr>
          <a:lstStyle/>
          <a:p>
            <a:r>
              <a:rPr lang="pl-PL" dirty="0">
                <a:solidFill>
                  <a:schemeClr val="bg1"/>
                </a:solidFill>
              </a:rPr>
              <a:t>ART SZTUKA SZTUKA WSPÓŁCZESNA NOWOCZESNA MODERN SZTUKA WSPÓŁCZESNA ART SZTUKA ART ART NOWOCZESNA SZTUKA SZTUKA CONTEMPORARY MODERN NOWOCZESNA WSPÓŁCZESNA JĘDRZEJ SZTUKA SZTUKA </a:t>
            </a:r>
            <a:r>
              <a:rPr lang="pl-PL" b="1" dirty="0">
                <a:solidFill>
                  <a:srgbClr val="FFFF00"/>
                </a:solidFill>
              </a:rPr>
              <a:t>SZTUKA</a:t>
            </a:r>
            <a:r>
              <a:rPr lang="pl-PL" dirty="0"/>
              <a:t> </a:t>
            </a:r>
            <a:r>
              <a:rPr lang="pl-PL" dirty="0">
                <a:solidFill>
                  <a:schemeClr val="bg1"/>
                </a:solidFill>
              </a:rPr>
              <a:t>MODERN CONTEMPORARY ART CONTEMPORARY</a:t>
            </a:r>
            <a:r>
              <a:rPr lang="pl-PL" dirty="0"/>
              <a:t> </a:t>
            </a:r>
            <a:r>
              <a:rPr lang="pl-PL" b="1" dirty="0">
                <a:solidFill>
                  <a:srgbClr val="FF0000"/>
                </a:solidFill>
              </a:rPr>
              <a:t>WSPÓŁCZESNA</a:t>
            </a:r>
            <a:r>
              <a:rPr lang="pl-PL" dirty="0"/>
              <a:t> </a:t>
            </a:r>
            <a:r>
              <a:rPr lang="pl-PL" dirty="0">
                <a:solidFill>
                  <a:schemeClr val="bg1"/>
                </a:solidFill>
              </a:rPr>
              <a:t>ART MODERN NOWOCZESNA SZTUKA</a:t>
            </a:r>
            <a:r>
              <a:rPr lang="pl-PL" dirty="0"/>
              <a:t> </a:t>
            </a:r>
            <a:r>
              <a:rPr lang="pl-PL" b="1" dirty="0">
                <a:solidFill>
                  <a:srgbClr val="00B050"/>
                </a:solidFill>
              </a:rPr>
              <a:t>SZTUKA</a:t>
            </a:r>
            <a:r>
              <a:rPr lang="pl-PL" dirty="0"/>
              <a:t> </a:t>
            </a:r>
            <a:r>
              <a:rPr lang="pl-PL" dirty="0">
                <a:solidFill>
                  <a:schemeClr val="bg1"/>
                </a:solidFill>
              </a:rPr>
              <a:t>CONTEMPORARY CONTEMPORARY SZTUKA ART</a:t>
            </a:r>
            <a:r>
              <a:rPr lang="pl-PL" dirty="0"/>
              <a:t> </a:t>
            </a:r>
            <a:r>
              <a:rPr lang="pl-PL" b="1" dirty="0">
                <a:solidFill>
                  <a:srgbClr val="00B0F0"/>
                </a:solidFill>
              </a:rPr>
              <a:t>NOWOCZESNA</a:t>
            </a:r>
            <a:r>
              <a:rPr lang="pl-PL" dirty="0"/>
              <a:t> </a:t>
            </a:r>
            <a:r>
              <a:rPr lang="pl-PL" dirty="0">
                <a:solidFill>
                  <a:schemeClr val="bg1"/>
                </a:solidFill>
              </a:rPr>
              <a:t>MODERN SZTUKA </a:t>
            </a:r>
            <a:r>
              <a:rPr lang="pl-PL" dirty="0">
                <a:solidFill>
                  <a:schemeClr val="bg1">
                    <a:lumMod val="65000"/>
                  </a:schemeClr>
                </a:solidFill>
              </a:rPr>
              <a:t>LEWANDOWSKI JĘDRZEJ</a:t>
            </a:r>
            <a:r>
              <a:rPr lang="pl-PL" dirty="0">
                <a:solidFill>
                  <a:schemeClr val="bg1">
                    <a:lumMod val="85000"/>
                  </a:schemeClr>
                </a:solidFill>
              </a:rPr>
              <a:t> </a:t>
            </a:r>
            <a:r>
              <a:rPr lang="pl-PL" dirty="0">
                <a:solidFill>
                  <a:schemeClr val="bg1"/>
                </a:solidFill>
              </a:rPr>
              <a:t>CONTEMPORARY ART ART NOWOCZESNA</a:t>
            </a:r>
            <a:r>
              <a:rPr lang="pl-PL" dirty="0"/>
              <a:t> </a:t>
            </a:r>
            <a:r>
              <a:rPr lang="pl-PL" dirty="0">
                <a:solidFill>
                  <a:schemeClr val="tx1">
                    <a:lumMod val="65000"/>
                    <a:lumOff val="35000"/>
                  </a:schemeClr>
                </a:solidFill>
              </a:rPr>
              <a:t>LUTY 2021 </a:t>
            </a:r>
            <a:r>
              <a:rPr lang="pl-PL" dirty="0">
                <a:solidFill>
                  <a:schemeClr val="bg1"/>
                </a:solidFill>
              </a:rPr>
              <a:t>CONTEMPORARY NOWOCZESNA WSPÓŁCZESNA WSPÓŁCZESNA SZTUKA ART NOWOCZESNA WSPÓŁCZESNA ART ART CONTEMPORARY MODERN ART MODERN MODERN ART WSPÓŁCZESNA NOWOCZESNA</a:t>
            </a:r>
          </a:p>
        </p:txBody>
      </p:sp>
    </p:spTree>
    <p:extLst>
      <p:ext uri="{BB962C8B-B14F-4D97-AF65-F5344CB8AC3E}">
        <p14:creationId xmlns:p14="http://schemas.microsoft.com/office/powerpoint/2010/main" val="210569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86194-1C34-FB47-B0AB-4682000EDE76}"/>
              </a:ext>
            </a:extLst>
          </p:cNvPr>
          <p:cNvPicPr>
            <a:picLocks noChangeAspect="1"/>
          </p:cNvPicPr>
          <p:nvPr/>
        </p:nvPicPr>
        <p:blipFill>
          <a:blip r:embed="rId3"/>
          <a:stretch>
            <a:fillRect/>
          </a:stretch>
        </p:blipFill>
        <p:spPr>
          <a:xfrm>
            <a:off x="-508000" y="0"/>
            <a:ext cx="13208000"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ZAŻENOWANIE</a:t>
            </a:r>
          </a:p>
        </p:txBody>
      </p:sp>
      <p:pic>
        <p:nvPicPr>
          <p:cNvPr id="8" name="Picture 7" descr="Text&#10;&#10;Description automatically generated">
            <a:extLst>
              <a:ext uri="{FF2B5EF4-FFF2-40B4-BE49-F238E27FC236}">
                <a16:creationId xmlns:a16="http://schemas.microsoft.com/office/drawing/2014/main" id="{9355F961-D605-C04A-AC8A-EA9538E411AA}"/>
              </a:ext>
            </a:extLst>
          </p:cNvPr>
          <p:cNvPicPr>
            <a:picLocks noChangeAspect="1"/>
          </p:cNvPicPr>
          <p:nvPr/>
        </p:nvPicPr>
        <p:blipFill>
          <a:blip r:embed="rId4"/>
          <a:stretch>
            <a:fillRect/>
          </a:stretch>
        </p:blipFill>
        <p:spPr>
          <a:xfrm>
            <a:off x="2844800" y="1690688"/>
            <a:ext cx="6502400" cy="4622800"/>
          </a:xfrm>
          <a:prstGeom prst="rect">
            <a:avLst/>
          </a:prstGeom>
        </p:spPr>
      </p:pic>
    </p:spTree>
    <p:extLst>
      <p:ext uri="{BB962C8B-B14F-4D97-AF65-F5344CB8AC3E}">
        <p14:creationId xmlns:p14="http://schemas.microsoft.com/office/powerpoint/2010/main" val="11305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indoor&#10;&#10;Description automatically generated">
            <a:extLst>
              <a:ext uri="{FF2B5EF4-FFF2-40B4-BE49-F238E27FC236}">
                <a16:creationId xmlns:a16="http://schemas.microsoft.com/office/drawing/2014/main" id="{93075BC8-6592-8F45-B02B-1D3F4EC97906}"/>
              </a:ext>
            </a:extLst>
          </p:cNvPr>
          <p:cNvPicPr>
            <a:picLocks noChangeAspect="1"/>
          </p:cNvPicPr>
          <p:nvPr/>
        </p:nvPicPr>
        <p:blipFill>
          <a:blip r:embed="rId3"/>
          <a:stretch>
            <a:fillRect/>
          </a:stretch>
        </p:blipFill>
        <p:spPr>
          <a:xfrm>
            <a:off x="779323" y="-1156138"/>
            <a:ext cx="10633353" cy="8014138"/>
          </a:xfrm>
          <a:prstGeom prst="rect">
            <a:avLst/>
          </a:prstGeom>
        </p:spPr>
      </p:pic>
      <p:sp>
        <p:nvSpPr>
          <p:cNvPr id="6" name="TextBox 5">
            <a:extLst>
              <a:ext uri="{FF2B5EF4-FFF2-40B4-BE49-F238E27FC236}">
                <a16:creationId xmlns:a16="http://schemas.microsoft.com/office/drawing/2014/main" id="{4EB07ACA-C665-004A-B114-9B7723259E4B}"/>
              </a:ext>
            </a:extLst>
          </p:cNvPr>
          <p:cNvSpPr txBox="1"/>
          <p:nvPr/>
        </p:nvSpPr>
        <p:spPr>
          <a:xfrm>
            <a:off x="2382546" y="5833241"/>
            <a:ext cx="7426905" cy="769441"/>
          </a:xfrm>
          <a:prstGeom prst="rect">
            <a:avLst/>
          </a:prstGeom>
          <a:noFill/>
        </p:spPr>
        <p:txBody>
          <a:bodyPr wrap="none" rtlCol="0">
            <a:spAutoFit/>
          </a:bodyPr>
          <a:lstStyle/>
          <a:p>
            <a:r>
              <a:rPr lang="pl-PL" sz="4400" dirty="0">
                <a:solidFill>
                  <a:schemeClr val="bg1"/>
                </a:solidFill>
              </a:rPr>
              <a:t>Kara Walker „Subtelność” 2014</a:t>
            </a:r>
          </a:p>
        </p:txBody>
      </p:sp>
    </p:spTree>
    <p:extLst>
      <p:ext uri="{BB962C8B-B14F-4D97-AF65-F5344CB8AC3E}">
        <p14:creationId xmlns:p14="http://schemas.microsoft.com/office/powerpoint/2010/main" val="312845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E4F6D-E9CA-E94C-8964-45D3D5F5C2E3}"/>
              </a:ext>
            </a:extLst>
          </p:cNvPr>
          <p:cNvPicPr>
            <a:picLocks noChangeAspect="1"/>
          </p:cNvPicPr>
          <p:nvPr/>
        </p:nvPicPr>
        <p:blipFill>
          <a:blip r:embed="rId3"/>
          <a:stretch>
            <a:fillRect/>
          </a:stretch>
        </p:blipFill>
        <p:spPr>
          <a:xfrm>
            <a:off x="0" y="0"/>
            <a:ext cx="13138618" cy="6858000"/>
          </a:xfrm>
          <a:prstGeom prst="rect">
            <a:avLst/>
          </a:prstGeom>
        </p:spPr>
      </p:pic>
      <p:sp>
        <p:nvSpPr>
          <p:cNvPr id="6" name="TextBox 5">
            <a:extLst>
              <a:ext uri="{FF2B5EF4-FFF2-40B4-BE49-F238E27FC236}">
                <a16:creationId xmlns:a16="http://schemas.microsoft.com/office/drawing/2014/main" id="{A39D9D17-3B20-A248-848B-045FA27365A0}"/>
              </a:ext>
            </a:extLst>
          </p:cNvPr>
          <p:cNvSpPr txBox="1"/>
          <p:nvPr/>
        </p:nvSpPr>
        <p:spPr>
          <a:xfrm>
            <a:off x="546537" y="178675"/>
            <a:ext cx="11098925" cy="630942"/>
          </a:xfrm>
          <a:prstGeom prst="rect">
            <a:avLst/>
          </a:prstGeom>
          <a:noFill/>
        </p:spPr>
        <p:txBody>
          <a:bodyPr wrap="square" rtlCol="0">
            <a:spAutoFit/>
          </a:bodyPr>
          <a:lstStyle/>
          <a:p>
            <a:pPr algn="ctr"/>
            <a:r>
              <a:rPr lang="pl-PL" sz="3500" dirty="0">
                <a:solidFill>
                  <a:schemeClr val="bg1"/>
                </a:solidFill>
              </a:rPr>
              <a:t>ZASKOCZENIE + </a:t>
            </a:r>
            <a:r>
              <a:rPr lang="pl-PL" sz="3500" dirty="0">
                <a:solidFill>
                  <a:schemeClr val="bg1"/>
                </a:solidFill>
                <a:effectLst>
                  <a:outerShdw blurRad="50800" dist="38100" dir="13500000" algn="br" rotWithShape="0">
                    <a:prstClr val="black">
                      <a:alpha val="40000"/>
                    </a:prstClr>
                  </a:outerShdw>
                </a:effectLst>
              </a:rPr>
              <a:t>DEZORIENTACJA</a:t>
            </a:r>
            <a:r>
              <a:rPr lang="pl-PL" sz="3500" dirty="0">
                <a:solidFill>
                  <a:schemeClr val="bg1"/>
                </a:solidFill>
              </a:rPr>
              <a:t> + ZAŻENOWANIE</a:t>
            </a:r>
          </a:p>
        </p:txBody>
      </p:sp>
    </p:spTree>
    <p:extLst>
      <p:ext uri="{BB962C8B-B14F-4D97-AF65-F5344CB8AC3E}">
        <p14:creationId xmlns:p14="http://schemas.microsoft.com/office/powerpoint/2010/main" val="126372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5970-9843-E04A-944B-F871953E009A}"/>
              </a:ext>
            </a:extLst>
          </p:cNvPr>
          <p:cNvSpPr>
            <a:spLocks noGrp="1"/>
          </p:cNvSpPr>
          <p:nvPr>
            <p:ph type="title"/>
          </p:nvPr>
        </p:nvSpPr>
        <p:spPr>
          <a:xfrm rot="10800000">
            <a:off x="831850" y="1709738"/>
            <a:ext cx="10515600" cy="2852737"/>
          </a:xfrm>
        </p:spPr>
        <p:txBody>
          <a:bodyPr/>
          <a:lstStyle/>
          <a:p>
            <a:r>
              <a:rPr lang="pl-PL" dirty="0">
                <a:solidFill>
                  <a:schemeClr val="bg1"/>
                </a:solidFill>
              </a:rPr>
              <a:t>Dlaczego się zaczęło?</a:t>
            </a:r>
          </a:p>
        </p:txBody>
      </p:sp>
    </p:spTree>
    <p:extLst>
      <p:ext uri="{BB962C8B-B14F-4D97-AF65-F5344CB8AC3E}">
        <p14:creationId xmlns:p14="http://schemas.microsoft.com/office/powerpoint/2010/main" val="419185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38C3FB8-6F30-A44F-80E2-BEA17B7EF6CF}"/>
              </a:ext>
            </a:extLst>
          </p:cNvPr>
          <p:cNvGraphicFramePr/>
          <p:nvPr>
            <p:extLst>
              <p:ext uri="{D42A27DB-BD31-4B8C-83A1-F6EECF244321}">
                <p14:modId xmlns:p14="http://schemas.microsoft.com/office/powerpoint/2010/main" val="736394875"/>
              </p:ext>
            </p:extLst>
          </p:nvPr>
        </p:nvGraphicFramePr>
        <p:xfrm>
          <a:off x="-8674" y="-231227"/>
          <a:ext cx="11454440" cy="7636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text, gallery, room, scene&#10;&#10;Description automatically generated">
            <a:extLst>
              <a:ext uri="{FF2B5EF4-FFF2-40B4-BE49-F238E27FC236}">
                <a16:creationId xmlns:a16="http://schemas.microsoft.com/office/drawing/2014/main" id="{26571BC2-748E-1C4F-A94B-2D121238634E}"/>
              </a:ext>
            </a:extLst>
          </p:cNvPr>
          <p:cNvPicPr>
            <a:picLocks noChangeAspect="1"/>
          </p:cNvPicPr>
          <p:nvPr/>
        </p:nvPicPr>
        <p:blipFill>
          <a:blip r:embed="rId7"/>
          <a:stretch>
            <a:fillRect/>
          </a:stretch>
        </p:blipFill>
        <p:spPr>
          <a:xfrm>
            <a:off x="4151539" y="1408386"/>
            <a:ext cx="3134014" cy="4041228"/>
          </a:xfrm>
          <a:prstGeom prst="rect">
            <a:avLst/>
          </a:prstGeom>
        </p:spPr>
      </p:pic>
      <p:sp>
        <p:nvSpPr>
          <p:cNvPr id="5" name="Right Arrow 4">
            <a:extLst>
              <a:ext uri="{FF2B5EF4-FFF2-40B4-BE49-F238E27FC236}">
                <a16:creationId xmlns:a16="http://schemas.microsoft.com/office/drawing/2014/main" id="{F5D3D599-D9B6-5146-A272-AC191743EF7F}"/>
              </a:ext>
            </a:extLst>
          </p:cNvPr>
          <p:cNvSpPr/>
          <p:nvPr/>
        </p:nvSpPr>
        <p:spPr>
          <a:xfrm rot="10564785">
            <a:off x="8457868" y="202350"/>
            <a:ext cx="1898756" cy="861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6" name="TextBox 5">
            <a:extLst>
              <a:ext uri="{FF2B5EF4-FFF2-40B4-BE49-F238E27FC236}">
                <a16:creationId xmlns:a16="http://schemas.microsoft.com/office/drawing/2014/main" id="{09A95793-D3CD-5345-A332-2AEC3C84F4E5}"/>
              </a:ext>
            </a:extLst>
          </p:cNvPr>
          <p:cNvSpPr txBox="1"/>
          <p:nvPr/>
        </p:nvSpPr>
        <p:spPr>
          <a:xfrm>
            <a:off x="9648496" y="310110"/>
            <a:ext cx="2368277" cy="646331"/>
          </a:xfrm>
          <a:prstGeom prst="rect">
            <a:avLst/>
          </a:prstGeom>
          <a:noFill/>
        </p:spPr>
        <p:txBody>
          <a:bodyPr wrap="none" rtlCol="0">
            <a:spAutoFit/>
          </a:bodyPr>
          <a:lstStyle/>
          <a:p>
            <a:r>
              <a:rPr lang="pl-PL" dirty="0">
                <a:solidFill>
                  <a:schemeClr val="bg1"/>
                </a:solidFill>
              </a:rPr>
              <a:t>Kulminacja doskonałości</a:t>
            </a:r>
          </a:p>
          <a:p>
            <a:r>
              <a:rPr lang="pl-PL" dirty="0">
                <a:solidFill>
                  <a:schemeClr val="bg1"/>
                </a:solidFill>
              </a:rPr>
              <a:t>Technicznej — </a:t>
            </a:r>
            <a:r>
              <a:rPr lang="pl-PL" dirty="0" err="1">
                <a:solidFill>
                  <a:schemeClr val="bg1"/>
                </a:solidFill>
              </a:rPr>
              <a:t>XIXw</a:t>
            </a:r>
            <a:endParaRPr lang="pl-PL" dirty="0">
              <a:solidFill>
                <a:schemeClr val="bg1"/>
              </a:solidFill>
            </a:endParaRPr>
          </a:p>
        </p:txBody>
      </p:sp>
    </p:spTree>
    <p:extLst>
      <p:ext uri="{BB962C8B-B14F-4D97-AF65-F5344CB8AC3E}">
        <p14:creationId xmlns:p14="http://schemas.microsoft.com/office/powerpoint/2010/main" val="3558226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8EB69-FEBB-BA46-B6F1-8657EB3CC3C8}"/>
              </a:ext>
            </a:extLst>
          </p:cNvPr>
          <p:cNvSpPr/>
          <p:nvPr/>
        </p:nvSpPr>
        <p:spPr>
          <a:xfrm>
            <a:off x="3652126" y="3244334"/>
            <a:ext cx="4887748" cy="369332"/>
          </a:xfrm>
          <a:prstGeom prst="rect">
            <a:avLst/>
          </a:prstGeom>
        </p:spPr>
        <p:txBody>
          <a:bodyPr wrap="none">
            <a:spAutoFit/>
          </a:bodyPr>
          <a:lstStyle/>
          <a:p>
            <a:r>
              <a:rPr lang="pl-PL" dirty="0">
                <a:solidFill>
                  <a:schemeClr val="bg1"/>
                </a:solidFill>
                <a:hlinkClick r:id="rId2"/>
              </a:rPr>
              <a:t>https://www.youtube.com/watch?v=LPQVrbQUI4w</a:t>
            </a:r>
            <a:endParaRPr lang="pl-PL" dirty="0">
              <a:solidFill>
                <a:schemeClr val="bg1"/>
              </a:solidFill>
            </a:endParaRPr>
          </a:p>
        </p:txBody>
      </p:sp>
    </p:spTree>
    <p:extLst>
      <p:ext uri="{BB962C8B-B14F-4D97-AF65-F5344CB8AC3E}">
        <p14:creationId xmlns:p14="http://schemas.microsoft.com/office/powerpoint/2010/main" val="292569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6BBB-E97F-4F4D-AEC5-F38EEB39117C}"/>
              </a:ext>
            </a:extLst>
          </p:cNvPr>
          <p:cNvSpPr>
            <a:spLocks noGrp="1"/>
          </p:cNvSpPr>
          <p:nvPr>
            <p:ph type="title"/>
          </p:nvPr>
        </p:nvSpPr>
        <p:spPr/>
        <p:txBody>
          <a:bodyPr/>
          <a:lstStyle/>
          <a:p>
            <a:r>
              <a:rPr lang="pl-PL" dirty="0">
                <a:solidFill>
                  <a:schemeClr val="bg1"/>
                </a:solidFill>
              </a:rPr>
              <a:t>Hipoteza </a:t>
            </a:r>
            <a:r>
              <a:rPr lang="pl-PL" i="1" dirty="0">
                <a:solidFill>
                  <a:srgbClr val="FFFF00"/>
                </a:solidFill>
              </a:rPr>
              <a:t>Salon des </a:t>
            </a:r>
            <a:r>
              <a:rPr lang="pl-PL" i="1" dirty="0" err="1">
                <a:solidFill>
                  <a:srgbClr val="FFFF00"/>
                </a:solidFill>
              </a:rPr>
              <a:t>Refuses</a:t>
            </a:r>
            <a:endParaRPr lang="pl-PL" dirty="0">
              <a:solidFill>
                <a:srgbClr val="FFFF00"/>
              </a:solidFill>
            </a:endParaRPr>
          </a:p>
        </p:txBody>
      </p:sp>
      <p:sp>
        <p:nvSpPr>
          <p:cNvPr id="3" name="Text Placeholder 2">
            <a:extLst>
              <a:ext uri="{FF2B5EF4-FFF2-40B4-BE49-F238E27FC236}">
                <a16:creationId xmlns:a16="http://schemas.microsoft.com/office/drawing/2014/main" id="{CD5E0E07-52BA-204A-9CF2-4C0A97831CBC}"/>
              </a:ext>
            </a:extLst>
          </p:cNvPr>
          <p:cNvSpPr>
            <a:spLocks noGrp="1"/>
          </p:cNvSpPr>
          <p:nvPr>
            <p:ph type="body" idx="1"/>
          </p:nvPr>
        </p:nvSpPr>
        <p:spPr/>
        <p:txBody>
          <a:bodyPr/>
          <a:lstStyle/>
          <a:p>
            <a:r>
              <a:rPr lang="pl-PL" dirty="0"/>
              <a:t>Jak to się zaczęło?</a:t>
            </a:r>
          </a:p>
        </p:txBody>
      </p:sp>
    </p:spTree>
    <p:extLst>
      <p:ext uri="{BB962C8B-B14F-4D97-AF65-F5344CB8AC3E}">
        <p14:creationId xmlns:p14="http://schemas.microsoft.com/office/powerpoint/2010/main" val="343250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group of people in a room&#10;&#10;Description automatically generated with low confidence">
            <a:extLst>
              <a:ext uri="{FF2B5EF4-FFF2-40B4-BE49-F238E27FC236}">
                <a16:creationId xmlns:a16="http://schemas.microsoft.com/office/drawing/2014/main" id="{74C38627-8F9B-D546-8433-70EF004032F1}"/>
              </a:ext>
            </a:extLst>
          </p:cNvPr>
          <p:cNvPicPr>
            <a:picLocks noChangeAspect="1"/>
          </p:cNvPicPr>
          <p:nvPr/>
        </p:nvPicPr>
        <p:blipFill rotWithShape="1">
          <a:blip r:embed="rId3"/>
          <a:srcRect t="1542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C8DEAB9B-0054-EA44-9212-CFAAB4EF42E5}"/>
              </a:ext>
            </a:extLst>
          </p:cNvPr>
          <p:cNvSpPr txBox="1"/>
          <p:nvPr/>
        </p:nvSpPr>
        <p:spPr>
          <a:xfrm>
            <a:off x="504497" y="6011917"/>
            <a:ext cx="7292061" cy="646331"/>
          </a:xfrm>
          <a:prstGeom prst="rect">
            <a:avLst/>
          </a:prstGeom>
          <a:noFill/>
        </p:spPr>
        <p:txBody>
          <a:bodyPr wrap="none" rtlCol="0">
            <a:spAutoFit/>
          </a:bodyPr>
          <a:lstStyle/>
          <a:p>
            <a:r>
              <a:rPr lang="pl-PL" dirty="0">
                <a:solidFill>
                  <a:schemeClr val="bg1"/>
                </a:solidFill>
              </a:rPr>
              <a:t>François-Joseph Heim. 1827</a:t>
            </a:r>
          </a:p>
          <a:p>
            <a:r>
              <a:rPr lang="pl-PL" dirty="0">
                <a:solidFill>
                  <a:schemeClr val="bg1"/>
                </a:solidFill>
              </a:rPr>
              <a:t>Charles V </a:t>
            </a:r>
            <a:r>
              <a:rPr lang="pl-PL" dirty="0" err="1">
                <a:solidFill>
                  <a:schemeClr val="bg1"/>
                </a:solidFill>
              </a:rPr>
              <a:t>Distributing</a:t>
            </a:r>
            <a:r>
              <a:rPr lang="pl-PL" dirty="0">
                <a:solidFill>
                  <a:schemeClr val="bg1"/>
                </a:solidFill>
              </a:rPr>
              <a:t> </a:t>
            </a:r>
            <a:r>
              <a:rPr lang="pl-PL" dirty="0" err="1">
                <a:solidFill>
                  <a:schemeClr val="bg1"/>
                </a:solidFill>
              </a:rPr>
              <a:t>Awards</a:t>
            </a:r>
            <a:r>
              <a:rPr lang="pl-PL" dirty="0">
                <a:solidFill>
                  <a:schemeClr val="bg1"/>
                </a:solidFill>
              </a:rPr>
              <a:t> to the </a:t>
            </a:r>
            <a:r>
              <a:rPr lang="pl-PL" dirty="0" err="1">
                <a:solidFill>
                  <a:schemeClr val="bg1"/>
                </a:solidFill>
              </a:rPr>
              <a:t>Artists</a:t>
            </a:r>
            <a:r>
              <a:rPr lang="pl-PL" dirty="0">
                <a:solidFill>
                  <a:schemeClr val="bg1"/>
                </a:solidFill>
              </a:rPr>
              <a:t> </a:t>
            </a:r>
            <a:r>
              <a:rPr lang="pl-PL" dirty="0" err="1">
                <a:solidFill>
                  <a:schemeClr val="bg1"/>
                </a:solidFill>
              </a:rPr>
              <a:t>at</a:t>
            </a:r>
            <a:r>
              <a:rPr lang="pl-PL" dirty="0">
                <a:solidFill>
                  <a:schemeClr val="bg1"/>
                </a:solidFill>
              </a:rPr>
              <a:t> the Close of the Salon of 1824</a:t>
            </a:r>
          </a:p>
        </p:txBody>
      </p:sp>
    </p:spTree>
    <p:extLst>
      <p:ext uri="{BB962C8B-B14F-4D97-AF65-F5344CB8AC3E}">
        <p14:creationId xmlns:p14="http://schemas.microsoft.com/office/powerpoint/2010/main" val="2345196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45F4BE-D7AE-6F42-8606-B585E85B12F4}"/>
              </a:ext>
            </a:extLst>
          </p:cNvPr>
          <p:cNvSpPr/>
          <p:nvPr/>
        </p:nvSpPr>
        <p:spPr>
          <a:xfrm>
            <a:off x="599090" y="2971800"/>
            <a:ext cx="1576552"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OBRAZY</a:t>
            </a:r>
          </a:p>
        </p:txBody>
      </p:sp>
      <p:sp>
        <p:nvSpPr>
          <p:cNvPr id="8" name="Right Arrow 7">
            <a:extLst>
              <a:ext uri="{FF2B5EF4-FFF2-40B4-BE49-F238E27FC236}">
                <a16:creationId xmlns:a16="http://schemas.microsoft.com/office/drawing/2014/main" id="{D1AF9543-4F38-7448-BAC9-D24485F893DF}"/>
              </a:ext>
            </a:extLst>
          </p:cNvPr>
          <p:cNvSpPr/>
          <p:nvPr/>
        </p:nvSpPr>
        <p:spPr>
          <a:xfrm>
            <a:off x="2532994" y="3013841"/>
            <a:ext cx="2427889" cy="830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JURY</a:t>
            </a:r>
          </a:p>
        </p:txBody>
      </p:sp>
      <p:sp>
        <p:nvSpPr>
          <p:cNvPr id="9" name="Right Arrow 8">
            <a:extLst>
              <a:ext uri="{FF2B5EF4-FFF2-40B4-BE49-F238E27FC236}">
                <a16:creationId xmlns:a16="http://schemas.microsoft.com/office/drawing/2014/main" id="{66228DE0-E4CE-5444-B327-EA3B06EE47AF}"/>
              </a:ext>
            </a:extLst>
          </p:cNvPr>
          <p:cNvSpPr/>
          <p:nvPr/>
        </p:nvSpPr>
        <p:spPr>
          <a:xfrm rot="19606877">
            <a:off x="4989946" y="2001483"/>
            <a:ext cx="2427889" cy="830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zaakceptowane</a:t>
            </a:r>
          </a:p>
        </p:txBody>
      </p:sp>
      <p:sp>
        <p:nvSpPr>
          <p:cNvPr id="10" name="Right Arrow 9">
            <a:extLst>
              <a:ext uri="{FF2B5EF4-FFF2-40B4-BE49-F238E27FC236}">
                <a16:creationId xmlns:a16="http://schemas.microsoft.com/office/drawing/2014/main" id="{052288A9-B9E6-CB41-A6E1-030AB09AA643}"/>
              </a:ext>
            </a:extLst>
          </p:cNvPr>
          <p:cNvSpPr/>
          <p:nvPr/>
        </p:nvSpPr>
        <p:spPr>
          <a:xfrm rot="1270057">
            <a:off x="4882054" y="4004001"/>
            <a:ext cx="2427889" cy="830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odrzucone</a:t>
            </a:r>
          </a:p>
        </p:txBody>
      </p:sp>
      <p:pic>
        <p:nvPicPr>
          <p:cNvPr id="13" name="Picture 12">
            <a:extLst>
              <a:ext uri="{FF2B5EF4-FFF2-40B4-BE49-F238E27FC236}">
                <a16:creationId xmlns:a16="http://schemas.microsoft.com/office/drawing/2014/main" id="{C35B18AC-052A-DC4A-84B6-8E9F758FBB05}"/>
              </a:ext>
            </a:extLst>
          </p:cNvPr>
          <p:cNvPicPr>
            <a:picLocks noChangeAspect="1"/>
          </p:cNvPicPr>
          <p:nvPr/>
        </p:nvPicPr>
        <p:blipFill>
          <a:blip r:embed="rId2"/>
          <a:stretch>
            <a:fillRect/>
          </a:stretch>
        </p:blipFill>
        <p:spPr>
          <a:xfrm>
            <a:off x="7345855" y="811323"/>
            <a:ext cx="1185917" cy="1185917"/>
          </a:xfrm>
          <a:prstGeom prst="rect">
            <a:avLst/>
          </a:prstGeom>
        </p:spPr>
      </p:pic>
      <p:pic>
        <p:nvPicPr>
          <p:cNvPr id="14" name="Picture 13">
            <a:extLst>
              <a:ext uri="{FF2B5EF4-FFF2-40B4-BE49-F238E27FC236}">
                <a16:creationId xmlns:a16="http://schemas.microsoft.com/office/drawing/2014/main" id="{7DFED957-E6FC-8748-BDD4-DBABCD146BC0}"/>
              </a:ext>
            </a:extLst>
          </p:cNvPr>
          <p:cNvPicPr>
            <a:picLocks noChangeAspect="1"/>
          </p:cNvPicPr>
          <p:nvPr/>
        </p:nvPicPr>
        <p:blipFill>
          <a:blip r:embed="rId3"/>
          <a:stretch>
            <a:fillRect/>
          </a:stretch>
        </p:blipFill>
        <p:spPr>
          <a:xfrm>
            <a:off x="7628539" y="4419160"/>
            <a:ext cx="1433229" cy="2024721"/>
          </a:xfrm>
          <a:prstGeom prst="rect">
            <a:avLst/>
          </a:prstGeom>
        </p:spPr>
      </p:pic>
      <p:sp>
        <p:nvSpPr>
          <p:cNvPr id="15" name="TextBox 14">
            <a:extLst>
              <a:ext uri="{FF2B5EF4-FFF2-40B4-BE49-F238E27FC236}">
                <a16:creationId xmlns:a16="http://schemas.microsoft.com/office/drawing/2014/main" id="{4E6F3A6C-6A79-FC46-879E-54F119A52ACF}"/>
              </a:ext>
            </a:extLst>
          </p:cNvPr>
          <p:cNvSpPr txBox="1"/>
          <p:nvPr/>
        </p:nvSpPr>
        <p:spPr>
          <a:xfrm>
            <a:off x="8518079" y="1219615"/>
            <a:ext cx="1313793" cy="369332"/>
          </a:xfrm>
          <a:prstGeom prst="rect">
            <a:avLst/>
          </a:prstGeom>
          <a:noFill/>
        </p:spPr>
        <p:txBody>
          <a:bodyPr wrap="square" rtlCol="0">
            <a:spAutoFit/>
          </a:bodyPr>
          <a:lstStyle/>
          <a:p>
            <a:r>
              <a:rPr lang="pl-PL" dirty="0">
                <a:solidFill>
                  <a:schemeClr val="bg1"/>
                </a:solidFill>
              </a:rPr>
              <a:t>5000</a:t>
            </a:r>
          </a:p>
        </p:txBody>
      </p:sp>
      <p:sp>
        <p:nvSpPr>
          <p:cNvPr id="16" name="TextBox 15">
            <a:extLst>
              <a:ext uri="{FF2B5EF4-FFF2-40B4-BE49-F238E27FC236}">
                <a16:creationId xmlns:a16="http://schemas.microsoft.com/office/drawing/2014/main" id="{A28B5187-BD45-364F-8B3A-BD13316CA230}"/>
              </a:ext>
            </a:extLst>
          </p:cNvPr>
          <p:cNvSpPr txBox="1"/>
          <p:nvPr/>
        </p:nvSpPr>
        <p:spPr>
          <a:xfrm>
            <a:off x="9521817" y="5079103"/>
            <a:ext cx="1313793" cy="369332"/>
          </a:xfrm>
          <a:prstGeom prst="rect">
            <a:avLst/>
          </a:prstGeom>
          <a:noFill/>
        </p:spPr>
        <p:txBody>
          <a:bodyPr wrap="square" rtlCol="0">
            <a:spAutoFit/>
          </a:bodyPr>
          <a:lstStyle/>
          <a:p>
            <a:r>
              <a:rPr lang="pl-PL" dirty="0">
                <a:solidFill>
                  <a:schemeClr val="bg1"/>
                </a:solidFill>
              </a:rPr>
              <a:t>4000</a:t>
            </a:r>
          </a:p>
        </p:txBody>
      </p:sp>
      <p:sp>
        <p:nvSpPr>
          <p:cNvPr id="17" name="TextBox 16">
            <a:extLst>
              <a:ext uri="{FF2B5EF4-FFF2-40B4-BE49-F238E27FC236}">
                <a16:creationId xmlns:a16="http://schemas.microsoft.com/office/drawing/2014/main" id="{4CE621FE-A295-E247-ACED-3C01612C588C}"/>
              </a:ext>
            </a:extLst>
          </p:cNvPr>
          <p:cNvSpPr txBox="1"/>
          <p:nvPr/>
        </p:nvSpPr>
        <p:spPr>
          <a:xfrm>
            <a:off x="8531772" y="1663627"/>
            <a:ext cx="2303838" cy="369332"/>
          </a:xfrm>
          <a:prstGeom prst="rect">
            <a:avLst/>
          </a:prstGeom>
          <a:noFill/>
        </p:spPr>
        <p:txBody>
          <a:bodyPr wrap="square" rtlCol="0">
            <a:spAutoFit/>
          </a:bodyPr>
          <a:lstStyle/>
          <a:p>
            <a:r>
              <a:rPr lang="pl-PL" dirty="0">
                <a:solidFill>
                  <a:schemeClr val="bg1"/>
                </a:solidFill>
              </a:rPr>
              <a:t>Tylko akademizm</a:t>
            </a:r>
          </a:p>
        </p:txBody>
      </p:sp>
      <p:sp>
        <p:nvSpPr>
          <p:cNvPr id="18" name="TextBox 17">
            <a:extLst>
              <a:ext uri="{FF2B5EF4-FFF2-40B4-BE49-F238E27FC236}">
                <a16:creationId xmlns:a16="http://schemas.microsoft.com/office/drawing/2014/main" id="{721D5FA1-121B-DF42-AE24-D7A4F5EAF971}"/>
              </a:ext>
            </a:extLst>
          </p:cNvPr>
          <p:cNvSpPr txBox="1"/>
          <p:nvPr/>
        </p:nvSpPr>
        <p:spPr>
          <a:xfrm>
            <a:off x="9521817" y="2090511"/>
            <a:ext cx="2303838" cy="923330"/>
          </a:xfrm>
          <a:prstGeom prst="rect">
            <a:avLst/>
          </a:prstGeom>
          <a:noFill/>
        </p:spPr>
        <p:txBody>
          <a:bodyPr wrap="square" rtlCol="0">
            <a:spAutoFit/>
          </a:bodyPr>
          <a:lstStyle/>
          <a:p>
            <a:r>
              <a:rPr lang="pl-PL" dirty="0">
                <a:solidFill>
                  <a:schemeClr val="bg1"/>
                </a:solidFill>
              </a:rPr>
              <a:t>Ban dla artystów wywołujących skandale</a:t>
            </a:r>
          </a:p>
        </p:txBody>
      </p:sp>
    </p:spTree>
    <p:extLst>
      <p:ext uri="{BB962C8B-B14F-4D97-AF65-F5344CB8AC3E}">
        <p14:creationId xmlns:p14="http://schemas.microsoft.com/office/powerpoint/2010/main" val="293486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0BF9-3493-D646-8BFF-5DFC42871108}"/>
              </a:ext>
            </a:extLst>
          </p:cNvPr>
          <p:cNvSpPr>
            <a:spLocks noGrp="1"/>
          </p:cNvSpPr>
          <p:nvPr>
            <p:ph type="title"/>
          </p:nvPr>
        </p:nvSpPr>
        <p:spPr/>
        <p:txBody>
          <a:bodyPr/>
          <a:lstStyle/>
          <a:p>
            <a:r>
              <a:rPr lang="pl-PL" dirty="0">
                <a:solidFill>
                  <a:schemeClr val="bg1"/>
                </a:solidFill>
              </a:rPr>
              <a:t>SALON DODATKOWY</a:t>
            </a:r>
          </a:p>
        </p:txBody>
      </p:sp>
      <p:sp>
        <p:nvSpPr>
          <p:cNvPr id="3" name="Content Placeholder 2">
            <a:extLst>
              <a:ext uri="{FF2B5EF4-FFF2-40B4-BE49-F238E27FC236}">
                <a16:creationId xmlns:a16="http://schemas.microsoft.com/office/drawing/2014/main" id="{607E8C70-7BFE-5542-AB12-A27F86846184}"/>
              </a:ext>
            </a:extLst>
          </p:cNvPr>
          <p:cNvSpPr>
            <a:spLocks noGrp="1"/>
          </p:cNvSpPr>
          <p:nvPr>
            <p:ph idx="1"/>
          </p:nvPr>
        </p:nvSpPr>
        <p:spPr/>
        <p:txBody>
          <a:bodyPr>
            <a:normAutofit fontScale="85000" lnSpcReduction="20000"/>
          </a:bodyPr>
          <a:lstStyle/>
          <a:p>
            <a:pPr marL="0" indent="0">
              <a:buNone/>
            </a:pPr>
            <a:r>
              <a:rPr lang="pl-PL" dirty="0">
                <a:solidFill>
                  <a:schemeClr val="bg1"/>
                </a:solidFill>
              </a:rPr>
              <a:t>Liczne reklamacje zostały przedłożone Cesarzowi w związku z dziełami odrzuconymi przez jury Salonu. Jego Cesarska Mość, pragnąc żeby publiczność oceniła słuszność tych reklamacji, postanowił, że dzieła artystów odrzuconych zostaną pokazane w innej części </a:t>
            </a:r>
            <a:r>
              <a:rPr lang="pl-PL" dirty="0" err="1">
                <a:solidFill>
                  <a:schemeClr val="bg1"/>
                </a:solidFill>
              </a:rPr>
              <a:t>Palais</a:t>
            </a:r>
            <a:r>
              <a:rPr lang="pl-PL" dirty="0">
                <a:solidFill>
                  <a:schemeClr val="bg1"/>
                </a:solidFill>
              </a:rPr>
              <a:t> de </a:t>
            </a:r>
            <a:r>
              <a:rPr lang="pl-PL" dirty="0" err="1">
                <a:solidFill>
                  <a:schemeClr val="bg1"/>
                </a:solidFill>
              </a:rPr>
              <a:t>l'Industrie</a:t>
            </a:r>
            <a:r>
              <a:rPr lang="pl-PL" dirty="0">
                <a:solidFill>
                  <a:schemeClr val="bg1"/>
                </a:solidFill>
              </a:rPr>
              <a:t>. Artyści, którzy nie chcą brać udziału w tej wystawie, będą mogli wycofać swoje prace po zawiadomieniu administracji. Wystawa zostanie otwarta 15 maja. Prace można wycofać do 7 maja; po upływie tego terminu zostaną one umieszczone w salach wystawowych — NAPOLEON BONAPARTE</a:t>
            </a:r>
          </a:p>
          <a:p>
            <a:pPr marL="0" indent="0">
              <a:buNone/>
            </a:pPr>
            <a:endParaRPr lang="pl-PL" dirty="0">
              <a:solidFill>
                <a:schemeClr val="bg1"/>
              </a:solidFill>
            </a:endParaRPr>
          </a:p>
          <a:p>
            <a:pPr marL="0" indent="0" algn="ctr">
              <a:buNone/>
            </a:pPr>
            <a:r>
              <a:rPr lang="pl-PL" sz="17900" dirty="0">
                <a:solidFill>
                  <a:schemeClr val="bg1"/>
                </a:solidFill>
              </a:rPr>
              <a:t>MAJ 1863</a:t>
            </a:r>
          </a:p>
        </p:txBody>
      </p:sp>
      <p:sp>
        <p:nvSpPr>
          <p:cNvPr id="4" name="Rectangle 3">
            <a:extLst>
              <a:ext uri="{FF2B5EF4-FFF2-40B4-BE49-F238E27FC236}">
                <a16:creationId xmlns:a16="http://schemas.microsoft.com/office/drawing/2014/main" id="{78E95C4A-80FD-9F45-84B1-1C5B5BB97AD3}"/>
              </a:ext>
            </a:extLst>
          </p:cNvPr>
          <p:cNvSpPr/>
          <p:nvPr/>
        </p:nvSpPr>
        <p:spPr>
          <a:xfrm rot="1076853">
            <a:off x="3342289" y="4579830"/>
            <a:ext cx="5507421" cy="767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POZWOLENIE NA WYŚMIEWANIE</a:t>
            </a:r>
          </a:p>
        </p:txBody>
      </p:sp>
    </p:spTree>
    <p:extLst>
      <p:ext uri="{BB962C8B-B14F-4D97-AF65-F5344CB8AC3E}">
        <p14:creationId xmlns:p14="http://schemas.microsoft.com/office/powerpoint/2010/main" val="134360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dirty="0">
                <a:solidFill>
                  <a:schemeClr val="bg1"/>
                </a:solidFill>
              </a:rPr>
              <a:t>NOWOCZESNA</a:t>
            </a:r>
          </a:p>
        </p:txBody>
      </p:sp>
      <p:sp>
        <p:nvSpPr>
          <p:cNvPr id="3" name="Content Placeholder 2">
            <a:extLst>
              <a:ext uri="{FF2B5EF4-FFF2-40B4-BE49-F238E27FC236}">
                <a16:creationId xmlns:a16="http://schemas.microsoft.com/office/drawing/2014/main" id="{90B2B753-E1DC-4942-8462-43FD98F0648C}"/>
              </a:ext>
            </a:extLst>
          </p:cNvPr>
          <p:cNvSpPr>
            <a:spLocks noGrp="1"/>
          </p:cNvSpPr>
          <p:nvPr>
            <p:ph sz="half" idx="1"/>
          </p:nvPr>
        </p:nvSpPr>
        <p:spPr/>
        <p:txBody>
          <a:bodyPr/>
          <a:lstStyle/>
          <a:p>
            <a:pPr marL="0" indent="0" algn="ctr">
              <a:buNone/>
            </a:pPr>
            <a:r>
              <a:rPr lang="pl-PL" dirty="0">
                <a:solidFill>
                  <a:schemeClr val="bg1"/>
                </a:solidFill>
              </a:rPr>
              <a:t>1860’s – 1970’s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110 lat!</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dirty="0">
                <a:solidFill>
                  <a:schemeClr val="bg1"/>
                </a:solidFill>
              </a:rPr>
              <a:t>1970’s – 2020’s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50 lat and </a:t>
            </a:r>
            <a:r>
              <a:rPr lang="pl-PL" sz="6600" dirty="0" err="1">
                <a:solidFill>
                  <a:schemeClr val="bg1"/>
                </a:solidFill>
              </a:rPr>
              <a:t>counting</a:t>
            </a:r>
            <a:r>
              <a:rPr lang="pl-PL" sz="6600" dirty="0">
                <a:solidFill>
                  <a:schemeClr val="bg1"/>
                </a:solidFill>
              </a:rPr>
              <a:t>…</a:t>
            </a: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spTree>
    <p:extLst>
      <p:ext uri="{BB962C8B-B14F-4D97-AF65-F5344CB8AC3E}">
        <p14:creationId xmlns:p14="http://schemas.microsoft.com/office/powerpoint/2010/main" val="136003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white dress&#10;&#10;Description automatically generated with medium confidence">
            <a:extLst>
              <a:ext uri="{FF2B5EF4-FFF2-40B4-BE49-F238E27FC236}">
                <a16:creationId xmlns:a16="http://schemas.microsoft.com/office/drawing/2014/main" id="{5837032B-1000-EF4E-BB12-473E82B3D78A}"/>
              </a:ext>
            </a:extLst>
          </p:cNvPr>
          <p:cNvPicPr>
            <a:picLocks noChangeAspect="1"/>
          </p:cNvPicPr>
          <p:nvPr/>
        </p:nvPicPr>
        <p:blipFill>
          <a:blip r:embed="rId3"/>
          <a:stretch>
            <a:fillRect/>
          </a:stretch>
        </p:blipFill>
        <p:spPr>
          <a:xfrm>
            <a:off x="2677287" y="0"/>
            <a:ext cx="3418713" cy="6858000"/>
          </a:xfrm>
          <a:prstGeom prst="rect">
            <a:avLst/>
          </a:prstGeom>
        </p:spPr>
      </p:pic>
      <p:pic>
        <p:nvPicPr>
          <p:cNvPr id="5" name="Picture 4" descr="A person in a white dress&#10;&#10;Description automatically generated with medium confidence">
            <a:extLst>
              <a:ext uri="{FF2B5EF4-FFF2-40B4-BE49-F238E27FC236}">
                <a16:creationId xmlns:a16="http://schemas.microsoft.com/office/drawing/2014/main" id="{3FA57814-EC0E-114C-98B3-1D88B37796EB}"/>
              </a:ext>
            </a:extLst>
          </p:cNvPr>
          <p:cNvPicPr>
            <a:picLocks noChangeAspect="1"/>
          </p:cNvPicPr>
          <p:nvPr/>
        </p:nvPicPr>
        <p:blipFill>
          <a:blip r:embed="rId3"/>
          <a:stretch>
            <a:fillRect/>
          </a:stretch>
        </p:blipFill>
        <p:spPr>
          <a:xfrm>
            <a:off x="-741426" y="0"/>
            <a:ext cx="3418713" cy="6858000"/>
          </a:xfrm>
          <a:prstGeom prst="rect">
            <a:avLst/>
          </a:prstGeom>
        </p:spPr>
      </p:pic>
      <p:pic>
        <p:nvPicPr>
          <p:cNvPr id="6" name="Picture 5" descr="A person in a white dress&#10;&#10;Description automatically generated with medium confidence">
            <a:extLst>
              <a:ext uri="{FF2B5EF4-FFF2-40B4-BE49-F238E27FC236}">
                <a16:creationId xmlns:a16="http://schemas.microsoft.com/office/drawing/2014/main" id="{34511465-FD5C-DD4F-B62F-8309453BC21F}"/>
              </a:ext>
            </a:extLst>
          </p:cNvPr>
          <p:cNvPicPr>
            <a:picLocks noChangeAspect="1"/>
          </p:cNvPicPr>
          <p:nvPr/>
        </p:nvPicPr>
        <p:blipFill>
          <a:blip r:embed="rId3"/>
          <a:stretch>
            <a:fillRect/>
          </a:stretch>
        </p:blipFill>
        <p:spPr>
          <a:xfrm>
            <a:off x="9514713" y="0"/>
            <a:ext cx="3418713" cy="6858000"/>
          </a:xfrm>
          <a:prstGeom prst="rect">
            <a:avLst/>
          </a:prstGeom>
        </p:spPr>
      </p:pic>
      <p:sp>
        <p:nvSpPr>
          <p:cNvPr id="7" name="TextBox 6">
            <a:extLst>
              <a:ext uri="{FF2B5EF4-FFF2-40B4-BE49-F238E27FC236}">
                <a16:creationId xmlns:a16="http://schemas.microsoft.com/office/drawing/2014/main" id="{41838775-B15C-E745-9E11-0D79D64BDDE1}"/>
              </a:ext>
            </a:extLst>
          </p:cNvPr>
          <p:cNvSpPr txBox="1"/>
          <p:nvPr/>
        </p:nvSpPr>
        <p:spPr>
          <a:xfrm>
            <a:off x="504497" y="6011917"/>
            <a:ext cx="4183117" cy="646331"/>
          </a:xfrm>
          <a:prstGeom prst="rect">
            <a:avLst/>
          </a:prstGeom>
          <a:noFill/>
        </p:spPr>
        <p:txBody>
          <a:bodyPr wrap="square" rtlCol="0">
            <a:spAutoFit/>
          </a:bodyPr>
          <a:lstStyle/>
          <a:p>
            <a:r>
              <a:rPr lang="pl-PL" dirty="0">
                <a:solidFill>
                  <a:schemeClr val="bg1"/>
                </a:solidFill>
              </a:rPr>
              <a:t>James </a:t>
            </a:r>
            <a:r>
              <a:rPr lang="pl-PL" dirty="0" err="1">
                <a:solidFill>
                  <a:schemeClr val="bg1"/>
                </a:solidFill>
              </a:rPr>
              <a:t>McNeill</a:t>
            </a:r>
            <a:r>
              <a:rPr lang="pl-PL" dirty="0">
                <a:solidFill>
                  <a:schemeClr val="bg1"/>
                </a:solidFill>
              </a:rPr>
              <a:t> Whistler 1862.</a:t>
            </a:r>
          </a:p>
          <a:p>
            <a:r>
              <a:rPr lang="pl-PL" dirty="0">
                <a:solidFill>
                  <a:schemeClr val="bg1"/>
                </a:solidFill>
              </a:rPr>
              <a:t>Symfonia w bieli nr 1: dziewczyna w bieli</a:t>
            </a:r>
          </a:p>
        </p:txBody>
      </p:sp>
      <p:pic>
        <p:nvPicPr>
          <p:cNvPr id="8" name="Picture 7" descr="A person in a white dress&#10;&#10;Description automatically generated with medium confidence">
            <a:extLst>
              <a:ext uri="{FF2B5EF4-FFF2-40B4-BE49-F238E27FC236}">
                <a16:creationId xmlns:a16="http://schemas.microsoft.com/office/drawing/2014/main" id="{1EE56274-5D58-F34E-8BF2-15220DC9777F}"/>
              </a:ext>
            </a:extLst>
          </p:cNvPr>
          <p:cNvPicPr>
            <a:picLocks noChangeAspect="1"/>
          </p:cNvPicPr>
          <p:nvPr/>
        </p:nvPicPr>
        <p:blipFill>
          <a:blip r:embed="rId3"/>
          <a:stretch>
            <a:fillRect/>
          </a:stretch>
        </p:blipFill>
        <p:spPr>
          <a:xfrm>
            <a:off x="6096000" y="0"/>
            <a:ext cx="3418713" cy="6858000"/>
          </a:xfrm>
          <a:prstGeom prst="rect">
            <a:avLst/>
          </a:prstGeom>
        </p:spPr>
      </p:pic>
      <p:sp>
        <p:nvSpPr>
          <p:cNvPr id="9" name="Title 8">
            <a:extLst>
              <a:ext uri="{FF2B5EF4-FFF2-40B4-BE49-F238E27FC236}">
                <a16:creationId xmlns:a16="http://schemas.microsoft.com/office/drawing/2014/main" id="{01ED1F3A-A98E-904D-9BC8-B2CE7EEEFC39}"/>
              </a:ext>
            </a:extLst>
          </p:cNvPr>
          <p:cNvSpPr>
            <a:spLocks noGrp="1"/>
          </p:cNvSpPr>
          <p:nvPr>
            <p:ph type="title"/>
          </p:nvPr>
        </p:nvSpPr>
        <p:spPr>
          <a:xfrm>
            <a:off x="838200" y="-463030"/>
            <a:ext cx="10515600" cy="1325563"/>
          </a:xfrm>
        </p:spPr>
        <p:txBody>
          <a:bodyPr>
            <a:normAutofit/>
          </a:bodyPr>
          <a:lstStyle/>
          <a:p>
            <a:pPr algn="ctr"/>
            <a:r>
              <a:rPr lang="pl-PL" sz="3200" dirty="0">
                <a:effectLst>
                  <a:outerShdw blurRad="50800" dist="38100" dir="13500000" algn="br" rotWithShape="0">
                    <a:prstClr val="black">
                      <a:alpha val="40000"/>
                    </a:prstClr>
                  </a:outerShdw>
                </a:effectLst>
              </a:rPr>
              <a:t>SEKRETNY SKŁADNIK NR 1: SKANDAL</a:t>
            </a:r>
          </a:p>
        </p:txBody>
      </p:sp>
    </p:spTree>
    <p:extLst>
      <p:ext uri="{BB962C8B-B14F-4D97-AF65-F5344CB8AC3E}">
        <p14:creationId xmlns:p14="http://schemas.microsoft.com/office/powerpoint/2010/main" val="256658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group, people, posing&#10;&#10;Description automatically generated">
            <a:extLst>
              <a:ext uri="{FF2B5EF4-FFF2-40B4-BE49-F238E27FC236}">
                <a16:creationId xmlns:a16="http://schemas.microsoft.com/office/drawing/2014/main" id="{40BA46A7-18BA-3E4C-854D-5F7C2FB18A3E}"/>
              </a:ext>
            </a:extLst>
          </p:cNvPr>
          <p:cNvPicPr>
            <a:picLocks noChangeAspect="1"/>
          </p:cNvPicPr>
          <p:nvPr/>
        </p:nvPicPr>
        <p:blipFill>
          <a:blip r:embed="rId3"/>
          <a:stretch>
            <a:fillRect/>
          </a:stretch>
        </p:blipFill>
        <p:spPr>
          <a:xfrm>
            <a:off x="252248" y="-1324354"/>
            <a:ext cx="11435255" cy="8886547"/>
          </a:xfrm>
          <a:prstGeom prst="rect">
            <a:avLst/>
          </a:prstGeom>
        </p:spPr>
      </p:pic>
      <p:sp>
        <p:nvSpPr>
          <p:cNvPr id="7" name="TextBox 6">
            <a:extLst>
              <a:ext uri="{FF2B5EF4-FFF2-40B4-BE49-F238E27FC236}">
                <a16:creationId xmlns:a16="http://schemas.microsoft.com/office/drawing/2014/main" id="{41838775-B15C-E745-9E11-0D79D64BDDE1}"/>
              </a:ext>
            </a:extLst>
          </p:cNvPr>
          <p:cNvSpPr txBox="1"/>
          <p:nvPr/>
        </p:nvSpPr>
        <p:spPr>
          <a:xfrm>
            <a:off x="504497" y="6011917"/>
            <a:ext cx="4183117" cy="646331"/>
          </a:xfrm>
          <a:prstGeom prst="rect">
            <a:avLst/>
          </a:prstGeom>
          <a:noFill/>
        </p:spPr>
        <p:txBody>
          <a:bodyPr wrap="square" rtlCol="0">
            <a:spAutoFit/>
          </a:bodyPr>
          <a:lstStyle/>
          <a:p>
            <a:r>
              <a:rPr lang="pl-PL" dirty="0">
                <a:solidFill>
                  <a:schemeClr val="bg1"/>
                </a:solidFill>
              </a:rPr>
              <a:t>Eduardo Manet 1863</a:t>
            </a:r>
          </a:p>
          <a:p>
            <a:r>
              <a:rPr lang="pl-PL" dirty="0">
                <a:solidFill>
                  <a:schemeClr val="bg1"/>
                </a:solidFill>
              </a:rPr>
              <a:t>Śniadanie na Trawie</a:t>
            </a:r>
          </a:p>
        </p:txBody>
      </p:sp>
      <p:sp>
        <p:nvSpPr>
          <p:cNvPr id="9" name="Title 8">
            <a:extLst>
              <a:ext uri="{FF2B5EF4-FFF2-40B4-BE49-F238E27FC236}">
                <a16:creationId xmlns:a16="http://schemas.microsoft.com/office/drawing/2014/main" id="{01ED1F3A-A98E-904D-9BC8-B2CE7EEEFC39}"/>
              </a:ext>
            </a:extLst>
          </p:cNvPr>
          <p:cNvSpPr>
            <a:spLocks noGrp="1"/>
          </p:cNvSpPr>
          <p:nvPr>
            <p:ph type="title"/>
          </p:nvPr>
        </p:nvSpPr>
        <p:spPr>
          <a:xfrm>
            <a:off x="838200" y="-463030"/>
            <a:ext cx="10515600" cy="1325563"/>
          </a:xfrm>
        </p:spPr>
        <p:txBody>
          <a:bodyPr>
            <a:normAutofit/>
          </a:bodyPr>
          <a:lstStyle/>
          <a:p>
            <a:pPr algn="ctr"/>
            <a:r>
              <a:rPr lang="pl-PL" sz="3200" dirty="0">
                <a:solidFill>
                  <a:schemeClr val="bg1"/>
                </a:solidFill>
                <a:effectLst>
                  <a:outerShdw blurRad="50800" dist="38100" dir="13500000" algn="br" rotWithShape="0">
                    <a:prstClr val="black">
                      <a:alpha val="40000"/>
                    </a:prstClr>
                  </a:outerShdw>
                </a:effectLst>
              </a:rPr>
              <a:t>SEKRETNY SKŁADNIK NR 2: CELOWA BRZYDOTA</a:t>
            </a:r>
          </a:p>
        </p:txBody>
      </p:sp>
    </p:spTree>
    <p:extLst>
      <p:ext uri="{BB962C8B-B14F-4D97-AF65-F5344CB8AC3E}">
        <p14:creationId xmlns:p14="http://schemas.microsoft.com/office/powerpoint/2010/main" val="391991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group, people, posing&#10;&#10;Description automatically generated">
            <a:extLst>
              <a:ext uri="{FF2B5EF4-FFF2-40B4-BE49-F238E27FC236}">
                <a16:creationId xmlns:a16="http://schemas.microsoft.com/office/drawing/2014/main" id="{40BA46A7-18BA-3E4C-854D-5F7C2FB18A3E}"/>
              </a:ext>
            </a:extLst>
          </p:cNvPr>
          <p:cNvPicPr>
            <a:picLocks noChangeAspect="1"/>
          </p:cNvPicPr>
          <p:nvPr/>
        </p:nvPicPr>
        <p:blipFill>
          <a:blip r:embed="rId3"/>
          <a:stretch>
            <a:fillRect/>
          </a:stretch>
        </p:blipFill>
        <p:spPr>
          <a:xfrm>
            <a:off x="-1846419" y="0"/>
            <a:ext cx="15884838" cy="12344400"/>
          </a:xfrm>
          <a:prstGeom prst="rect">
            <a:avLst/>
          </a:prstGeom>
        </p:spPr>
      </p:pic>
      <p:cxnSp>
        <p:nvCxnSpPr>
          <p:cNvPr id="6" name="Straight Arrow Connector 5">
            <a:extLst>
              <a:ext uri="{FF2B5EF4-FFF2-40B4-BE49-F238E27FC236}">
                <a16:creationId xmlns:a16="http://schemas.microsoft.com/office/drawing/2014/main" id="{C6420E25-94AB-9F44-9ACC-54C6CD71048A}"/>
              </a:ext>
            </a:extLst>
          </p:cNvPr>
          <p:cNvCxnSpPr>
            <a:cxnSpLocks/>
          </p:cNvCxnSpPr>
          <p:nvPr/>
        </p:nvCxnSpPr>
        <p:spPr>
          <a:xfrm>
            <a:off x="5867400" y="1041400"/>
            <a:ext cx="1600200" cy="50292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04241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D45B4-0C98-E24F-BCBC-F31B42DECB9A}"/>
              </a:ext>
            </a:extLst>
          </p:cNvPr>
          <p:cNvSpPr>
            <a:spLocks noGrp="1"/>
          </p:cNvSpPr>
          <p:nvPr>
            <p:ph idx="1"/>
          </p:nvPr>
        </p:nvSpPr>
        <p:spPr/>
        <p:txBody>
          <a:bodyPr/>
          <a:lstStyle/>
          <a:p>
            <a:pPr marL="0" indent="0" algn="ctr">
              <a:buNone/>
            </a:pPr>
            <a:r>
              <a:rPr lang="pl-PL" dirty="0">
                <a:solidFill>
                  <a:schemeClr val="bg1"/>
                </a:solidFill>
              </a:rPr>
              <a:t>Geniusz czy partacz? — nie da się stwierdzić</a:t>
            </a:r>
          </a:p>
        </p:txBody>
      </p:sp>
    </p:spTree>
    <p:extLst>
      <p:ext uri="{BB962C8B-B14F-4D97-AF65-F5344CB8AC3E}">
        <p14:creationId xmlns:p14="http://schemas.microsoft.com/office/powerpoint/2010/main" val="64297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8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30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127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D59C-44D7-214D-8D16-8644C5E492D9}"/>
              </a:ext>
            </a:extLst>
          </p:cNvPr>
          <p:cNvSpPr>
            <a:spLocks noGrp="1"/>
          </p:cNvSpPr>
          <p:nvPr>
            <p:ph type="title"/>
          </p:nvPr>
        </p:nvSpPr>
        <p:spPr/>
        <p:txBody>
          <a:bodyPr/>
          <a:lstStyle/>
          <a:p>
            <a:r>
              <a:rPr lang="pl-PL" dirty="0">
                <a:solidFill>
                  <a:schemeClr val="bg1"/>
                </a:solidFill>
              </a:rPr>
              <a:t>MUZEUM W DOMU</a:t>
            </a:r>
          </a:p>
        </p:txBody>
      </p:sp>
      <p:sp>
        <p:nvSpPr>
          <p:cNvPr id="3" name="Content Placeholder 2">
            <a:extLst>
              <a:ext uri="{FF2B5EF4-FFF2-40B4-BE49-F238E27FC236}">
                <a16:creationId xmlns:a16="http://schemas.microsoft.com/office/drawing/2014/main" id="{A9724636-E5C3-D049-9C78-E83721ED8048}"/>
              </a:ext>
            </a:extLst>
          </p:cNvPr>
          <p:cNvSpPr>
            <a:spLocks noGrp="1"/>
          </p:cNvSpPr>
          <p:nvPr>
            <p:ph idx="1"/>
          </p:nvPr>
        </p:nvSpPr>
        <p:spPr>
          <a:xfrm>
            <a:off x="838200" y="2953407"/>
            <a:ext cx="10515600" cy="3223556"/>
          </a:xfrm>
        </p:spPr>
        <p:txBody>
          <a:bodyPr/>
          <a:lstStyle/>
          <a:p>
            <a:pPr marL="0" indent="0" algn="ctr">
              <a:buNone/>
            </a:pPr>
            <a:r>
              <a:rPr lang="pl-PL" dirty="0">
                <a:solidFill>
                  <a:schemeClr val="bg1"/>
                </a:solidFill>
                <a:hlinkClick r:id="rId2"/>
              </a:rPr>
              <a:t>https://artsandculture.google.com/partner/moma-the-museum-of-modern-art</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3"/>
              </a:rPr>
              <a:t>https://artsandculture.google.com/story/egVRmbCQ5tyrVA</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4"/>
              </a:rPr>
              <a:t>https://artsandculture.google.com/experiment/sgF5ivv105ukhA</a:t>
            </a:r>
            <a:endParaRPr lang="pl-PL" dirty="0">
              <a:solidFill>
                <a:schemeClr val="bg1"/>
              </a:solidFill>
            </a:endParaRPr>
          </a:p>
          <a:p>
            <a:pPr marL="0" indent="0" algn="ctr">
              <a:buNone/>
            </a:pPr>
            <a:endParaRPr lang="pl-PL" dirty="0">
              <a:solidFill>
                <a:schemeClr val="bg1"/>
              </a:solidFill>
            </a:endParaRPr>
          </a:p>
          <a:p>
            <a:pPr marL="0" indent="0" algn="ctr">
              <a:buNone/>
            </a:pP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36658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BC2BC-0A15-284B-B782-DDF05531CA6C}"/>
              </a:ext>
            </a:extLst>
          </p:cNvPr>
          <p:cNvPicPr>
            <a:picLocks noChangeAspect="1"/>
          </p:cNvPicPr>
          <p:nvPr/>
        </p:nvPicPr>
        <p:blipFill>
          <a:blip r:embed="rId2"/>
          <a:stretch>
            <a:fillRect/>
          </a:stretch>
        </p:blipFill>
        <p:spPr>
          <a:xfrm>
            <a:off x="-13577" y="0"/>
            <a:ext cx="12219154" cy="6858000"/>
          </a:xfrm>
          <a:prstGeom prst="rect">
            <a:avLst/>
          </a:prstGeom>
        </p:spPr>
      </p:pic>
      <p:sp>
        <p:nvSpPr>
          <p:cNvPr id="2" name="TextBox 1">
            <a:extLst>
              <a:ext uri="{FF2B5EF4-FFF2-40B4-BE49-F238E27FC236}">
                <a16:creationId xmlns:a16="http://schemas.microsoft.com/office/drawing/2014/main" id="{457C3FBA-5EEB-194A-983C-57191890A816}"/>
              </a:ext>
            </a:extLst>
          </p:cNvPr>
          <p:cNvSpPr txBox="1"/>
          <p:nvPr/>
        </p:nvSpPr>
        <p:spPr>
          <a:xfrm>
            <a:off x="2858814" y="4288221"/>
            <a:ext cx="6400799" cy="2416046"/>
          </a:xfrm>
          <a:prstGeom prst="rect">
            <a:avLst/>
          </a:prstGeom>
          <a:noFill/>
        </p:spPr>
        <p:txBody>
          <a:bodyPr wrap="square" rtlCol="0">
            <a:spAutoFit/>
          </a:bodyPr>
          <a:lstStyle/>
          <a:p>
            <a:pPr algn="ctr"/>
            <a:r>
              <a:rPr lang="pl-PL" sz="11500" dirty="0">
                <a:solidFill>
                  <a:schemeClr val="bg1"/>
                </a:solidFill>
                <a:effectLst>
                  <a:outerShdw blurRad="50800" dist="38100" dir="10800000" algn="r" rotWithShape="0">
                    <a:prstClr val="black">
                      <a:alpha val="40000"/>
                    </a:prstClr>
                  </a:outerShdw>
                </a:effectLst>
              </a:rPr>
              <a:t>John </a:t>
            </a:r>
            <a:r>
              <a:rPr lang="pl-PL" sz="11500" dirty="0" err="1">
                <a:solidFill>
                  <a:schemeClr val="bg1"/>
                </a:solidFill>
                <a:effectLst>
                  <a:outerShdw blurRad="50800" dist="38100" dir="10800000" algn="r" rotWithShape="0">
                    <a:prstClr val="black">
                      <a:alpha val="40000"/>
                    </a:prstClr>
                  </a:outerShdw>
                </a:effectLst>
              </a:rPr>
              <a:t>Cage</a:t>
            </a:r>
            <a:endParaRPr lang="pl-PL" sz="11500" dirty="0">
              <a:solidFill>
                <a:schemeClr val="bg1"/>
              </a:solidFill>
              <a:effectLst>
                <a:outerShdw blurRad="50800" dist="38100" dir="10800000" algn="r" rotWithShape="0">
                  <a:prstClr val="black">
                    <a:alpha val="40000"/>
                  </a:prstClr>
                </a:outerShdw>
              </a:effectLst>
            </a:endParaRPr>
          </a:p>
          <a:p>
            <a:pPr algn="ctr"/>
            <a:r>
              <a:rPr lang="pl-PL" dirty="0">
                <a:solidFill>
                  <a:schemeClr val="bg1"/>
                </a:solidFill>
                <a:effectLst>
                  <a:outerShdw blurRad="50800" dist="38100" dir="10800000" algn="r" rotWithShape="0">
                    <a:prstClr val="black">
                      <a:alpha val="40000"/>
                    </a:prstClr>
                  </a:outerShdw>
                </a:effectLst>
              </a:rPr>
              <a:t>„</a:t>
            </a:r>
            <a:r>
              <a:rPr lang="pl-PL" dirty="0" err="1">
                <a:solidFill>
                  <a:schemeClr val="bg1"/>
                </a:solidFill>
                <a:effectLst>
                  <a:outerShdw blurRad="50800" dist="38100" dir="10800000" algn="r" rotWithShape="0">
                    <a:prstClr val="black">
                      <a:alpha val="40000"/>
                    </a:prstClr>
                  </a:outerShdw>
                </a:effectLst>
              </a:rPr>
              <a:t>Bacchanale</a:t>
            </a:r>
            <a:r>
              <a:rPr lang="pl-PL" dirty="0">
                <a:solidFill>
                  <a:schemeClr val="bg1"/>
                </a:solidFill>
                <a:effectLst>
                  <a:outerShdw blurRad="50800" dist="38100" dir="10800000" algn="r" rotWithShape="0">
                    <a:prstClr val="black">
                      <a:alpha val="40000"/>
                    </a:prstClr>
                  </a:outerShdw>
                </a:effectLst>
              </a:rPr>
              <a:t>” 1940.     „</a:t>
            </a:r>
            <a:r>
              <a:rPr lang="pl-PL" dirty="0" err="1">
                <a:solidFill>
                  <a:schemeClr val="bg1"/>
                </a:solidFill>
                <a:effectLst>
                  <a:outerShdw blurRad="50800" dist="38100" dir="10800000" algn="r" rotWithShape="0">
                    <a:prstClr val="black">
                      <a:alpha val="40000"/>
                    </a:prstClr>
                  </a:outerShdw>
                </a:effectLst>
              </a:rPr>
              <a:t>Bacchanale</a:t>
            </a:r>
            <a:r>
              <a:rPr lang="pl-PL" dirty="0">
                <a:solidFill>
                  <a:schemeClr val="bg1"/>
                </a:solidFill>
                <a:effectLst>
                  <a:outerShdw blurRad="50800" dist="38100" dir="10800000" algn="r" rotWithShape="0">
                    <a:prstClr val="black">
                      <a:alpha val="40000"/>
                    </a:prstClr>
                  </a:outerShdw>
                </a:effectLst>
              </a:rPr>
              <a:t>” 1940. „</a:t>
            </a:r>
            <a:r>
              <a:rPr lang="pl-PL" dirty="0" err="1">
                <a:solidFill>
                  <a:schemeClr val="bg1"/>
                </a:solidFill>
                <a:effectLst>
                  <a:outerShdw blurRad="50800" dist="38100" dir="10800000" algn="r" rotWithShape="0">
                    <a:prstClr val="black">
                      <a:alpha val="40000"/>
                    </a:prstClr>
                  </a:outerShdw>
                </a:effectLst>
              </a:rPr>
              <a:t>Bacchanale</a:t>
            </a:r>
            <a:r>
              <a:rPr lang="pl-PL" dirty="0">
                <a:solidFill>
                  <a:schemeClr val="bg1"/>
                </a:solidFill>
                <a:effectLst>
                  <a:outerShdw blurRad="50800" dist="38100" dir="10800000" algn="r" rotWithShape="0">
                    <a:prstClr val="black">
                      <a:alpha val="40000"/>
                    </a:prstClr>
                  </a:outerShdw>
                </a:effectLst>
              </a:rPr>
              <a:t>” 1940</a:t>
            </a:r>
          </a:p>
          <a:p>
            <a:pPr algn="ctr"/>
            <a:endParaRPr lang="pl-PL" dirty="0">
              <a:solidFill>
                <a:schemeClr val="bg1"/>
              </a:solidFill>
              <a:effectLst>
                <a:outerShdw blurRad="50800" dist="38100" dir="10800000" algn="r" rotWithShape="0">
                  <a:prstClr val="black">
                    <a:alpha val="40000"/>
                  </a:prstClr>
                </a:outerShdw>
              </a:effectLst>
            </a:endParaRPr>
          </a:p>
        </p:txBody>
      </p:sp>
    </p:spTree>
    <p:extLst>
      <p:ext uri="{BB962C8B-B14F-4D97-AF65-F5344CB8AC3E}">
        <p14:creationId xmlns:p14="http://schemas.microsoft.com/office/powerpoint/2010/main" val="2793337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A735A-1F2C-D340-A09C-4CCABF2D43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772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a:solidFill>
                  <a:schemeClr val="bg1"/>
                </a:solidFill>
              </a:rPr>
              <a:t>1915 — DADA!</a:t>
            </a:r>
            <a:endParaRPr lang="pl-PL" sz="6600">
              <a:solidFill>
                <a:schemeClr val="bg1"/>
              </a:solidFill>
            </a:endParaRPr>
          </a:p>
          <a:p>
            <a:endParaRPr lang="pl-PL">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sp>
        <p:nvSpPr>
          <p:cNvPr id="10" name="TextBox 9">
            <a:extLst>
              <a:ext uri="{FF2B5EF4-FFF2-40B4-BE49-F238E27FC236}">
                <a16:creationId xmlns:a16="http://schemas.microsoft.com/office/drawing/2014/main" id="{C10509B6-5651-264B-831E-C1D1ED05CCC4}"/>
              </a:ext>
            </a:extLst>
          </p:cNvPr>
          <p:cNvSpPr txBox="1"/>
          <p:nvPr/>
        </p:nvSpPr>
        <p:spPr>
          <a:xfrm rot="1631091">
            <a:off x="6061248" y="3431261"/>
            <a:ext cx="5681740" cy="1938992"/>
          </a:xfrm>
          <a:prstGeom prst="rect">
            <a:avLst/>
          </a:prstGeom>
          <a:noFill/>
        </p:spPr>
        <p:txBody>
          <a:bodyPr wrap="square" rtlCol="0">
            <a:spAutoFit/>
          </a:bodyPr>
          <a:lstStyle/>
          <a:p>
            <a:r>
              <a:rPr lang="pl-PL" sz="2400" dirty="0">
                <a:solidFill>
                  <a:schemeClr val="bg1"/>
                </a:solidFill>
                <a:effectLst>
                  <a:outerShdw blurRad="50800" dist="38100" dir="2700000" algn="tl" rotWithShape="0">
                    <a:prstClr val="black">
                      <a:alpha val="40000"/>
                    </a:prstClr>
                  </a:outerShdw>
                </a:effectLst>
              </a:rPr>
              <a:t>Weźmy słowo </a:t>
            </a:r>
            <a:r>
              <a:rPr lang="pl-PL" sz="2400" dirty="0" err="1">
                <a:solidFill>
                  <a:schemeClr val="bg1"/>
                </a:solidFill>
                <a:effectLst>
                  <a:outerShdw blurRad="50800" dist="38100" dir="2700000" algn="tl" rotWithShape="0">
                    <a:prstClr val="black">
                      <a:alpha val="40000"/>
                    </a:prstClr>
                  </a:outerShdw>
                </a:effectLst>
              </a:rPr>
              <a:t>dada</a:t>
            </a:r>
            <a:r>
              <a:rPr lang="pl-PL" sz="2400" dirty="0">
                <a:solidFill>
                  <a:schemeClr val="bg1"/>
                </a:solidFill>
                <a:effectLst>
                  <a:outerShdw blurRad="50800" dist="38100" dir="2700000" algn="tl" rotWithShape="0">
                    <a:prstClr val="black">
                      <a:alpha val="40000"/>
                    </a:prstClr>
                  </a:outerShdw>
                </a:effectLst>
              </a:rPr>
              <a:t> – powiedziałem – ono jest jakby stworzone dla naszych celów. Pierwszy dźwięk dziecka wyraża to, co prymitywne, zaczynanie od zera, nowe w naszej sztuce</a:t>
            </a:r>
          </a:p>
        </p:txBody>
      </p:sp>
      <p:sp>
        <p:nvSpPr>
          <p:cNvPr id="14" name="Content Placeholder 13">
            <a:extLst>
              <a:ext uri="{FF2B5EF4-FFF2-40B4-BE49-F238E27FC236}">
                <a16:creationId xmlns:a16="http://schemas.microsoft.com/office/drawing/2014/main" id="{5613D5C3-6048-A74E-9EF7-6EAFBD274DBF}"/>
              </a:ext>
            </a:extLst>
          </p:cNvPr>
          <p:cNvSpPr>
            <a:spLocks noGrp="1"/>
          </p:cNvSpPr>
          <p:nvPr>
            <p:ph sz="half" idx="1"/>
          </p:nvPr>
        </p:nvSpPr>
        <p:spPr/>
        <p:txBody>
          <a:bodyPr/>
          <a:lstStyle/>
          <a:p>
            <a:endParaRPr lang="pl-PL"/>
          </a:p>
        </p:txBody>
      </p:sp>
    </p:spTree>
    <p:extLst>
      <p:ext uri="{BB962C8B-B14F-4D97-AF65-F5344CB8AC3E}">
        <p14:creationId xmlns:p14="http://schemas.microsoft.com/office/powerpoint/2010/main" val="1496507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739D-345B-9C4B-B415-5EEABF4EBA66}"/>
              </a:ext>
            </a:extLst>
          </p:cNvPr>
          <p:cNvSpPr>
            <a:spLocks noGrp="1"/>
          </p:cNvSpPr>
          <p:nvPr>
            <p:ph type="title"/>
          </p:nvPr>
        </p:nvSpPr>
        <p:spPr>
          <a:xfrm>
            <a:off x="838200" y="2766218"/>
            <a:ext cx="10515600" cy="1325563"/>
          </a:xfrm>
        </p:spPr>
        <p:txBody>
          <a:bodyPr/>
          <a:lstStyle/>
          <a:p>
            <a:pPr algn="ctr"/>
            <a:r>
              <a:rPr lang="pl-PL" dirty="0">
                <a:solidFill>
                  <a:schemeClr val="bg1"/>
                </a:solidFill>
              </a:rPr>
              <a:t>Sztuka współczesna a Chrześcijaństwo</a:t>
            </a:r>
          </a:p>
        </p:txBody>
      </p:sp>
    </p:spTree>
    <p:extLst>
      <p:ext uri="{BB962C8B-B14F-4D97-AF65-F5344CB8AC3E}">
        <p14:creationId xmlns:p14="http://schemas.microsoft.com/office/powerpoint/2010/main" val="3865424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D6C6-1E8A-554A-A806-CFF39F2A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415093E-ACEE-1044-A085-89C2BD9CBD9A}"/>
              </a:ext>
            </a:extLst>
          </p:cNvPr>
          <p:cNvSpPr txBox="1"/>
          <p:nvPr/>
        </p:nvSpPr>
        <p:spPr>
          <a:xfrm>
            <a:off x="504497" y="6011917"/>
            <a:ext cx="1910459" cy="646331"/>
          </a:xfrm>
          <a:prstGeom prst="rect">
            <a:avLst/>
          </a:prstGeom>
          <a:noFill/>
        </p:spPr>
        <p:txBody>
          <a:bodyPr wrap="none" rtlCol="0">
            <a:spAutoFit/>
          </a:bodyPr>
          <a:lstStyle/>
          <a:p>
            <a:r>
              <a:rPr lang="pl-PL" dirty="0">
                <a:solidFill>
                  <a:schemeClr val="bg1"/>
                </a:solidFill>
              </a:rPr>
              <a:t>Maurizio </a:t>
            </a:r>
            <a:r>
              <a:rPr lang="pl-PL" dirty="0" err="1">
                <a:solidFill>
                  <a:schemeClr val="bg1"/>
                </a:solidFill>
              </a:rPr>
              <a:t>Cattelal</a:t>
            </a:r>
            <a:r>
              <a:rPr lang="pl-PL" dirty="0">
                <a:solidFill>
                  <a:schemeClr val="bg1"/>
                </a:solidFill>
              </a:rPr>
              <a:t>,</a:t>
            </a:r>
          </a:p>
          <a:p>
            <a:r>
              <a:rPr lang="pl-PL" dirty="0">
                <a:solidFill>
                  <a:schemeClr val="bg1"/>
                </a:solidFill>
              </a:rPr>
              <a:t>La nona ora. 1999</a:t>
            </a:r>
          </a:p>
        </p:txBody>
      </p:sp>
      <p:sp>
        <p:nvSpPr>
          <p:cNvPr id="4" name="TextBox 3">
            <a:extLst>
              <a:ext uri="{FF2B5EF4-FFF2-40B4-BE49-F238E27FC236}">
                <a16:creationId xmlns:a16="http://schemas.microsoft.com/office/drawing/2014/main" id="{87034DC0-64D9-8E42-B597-914F34EE4000}"/>
              </a:ext>
            </a:extLst>
          </p:cNvPr>
          <p:cNvSpPr txBox="1"/>
          <p:nvPr/>
        </p:nvSpPr>
        <p:spPr>
          <a:xfrm>
            <a:off x="7083973" y="73572"/>
            <a:ext cx="4853188" cy="369332"/>
          </a:xfrm>
          <a:prstGeom prst="rect">
            <a:avLst/>
          </a:prstGeom>
          <a:noFill/>
        </p:spPr>
        <p:txBody>
          <a:bodyPr wrap="none" rtlCol="0">
            <a:spAutoFit/>
          </a:bodyPr>
          <a:lstStyle/>
          <a:p>
            <a:r>
              <a:rPr lang="en-GB" dirty="0"/>
              <a:t>9 </a:t>
            </a:r>
            <a:r>
              <a:rPr lang="en-GB" dirty="0" err="1"/>
              <a:t>godzina</a:t>
            </a:r>
            <a:r>
              <a:rPr lang="en-GB" dirty="0"/>
              <a:t> =&gt; </a:t>
            </a:r>
            <a:r>
              <a:rPr lang="en-GB" dirty="0" err="1"/>
              <a:t>Boże</a:t>
            </a:r>
            <a:r>
              <a:rPr lang="en-GB" dirty="0"/>
              <a:t>, </a:t>
            </a:r>
            <a:r>
              <a:rPr lang="en-GB" dirty="0" err="1"/>
              <a:t>mój</a:t>
            </a:r>
            <a:r>
              <a:rPr lang="en-GB" dirty="0"/>
              <a:t> </a:t>
            </a:r>
            <a:r>
              <a:rPr lang="en-GB" dirty="0" err="1"/>
              <a:t>Boże</a:t>
            </a:r>
            <a:r>
              <a:rPr lang="en-GB" dirty="0"/>
              <a:t>, </a:t>
            </a:r>
            <a:r>
              <a:rPr lang="en-GB" dirty="0" err="1"/>
              <a:t>czemuś</a:t>
            </a:r>
            <a:r>
              <a:rPr lang="en-GB" dirty="0"/>
              <a:t> </a:t>
            </a:r>
            <a:r>
              <a:rPr lang="en-GB" dirty="0" err="1"/>
              <a:t>mnie</a:t>
            </a:r>
            <a:r>
              <a:rPr lang="en-GB" dirty="0"/>
              <a:t> </a:t>
            </a:r>
            <a:r>
              <a:rPr lang="en-GB" dirty="0" err="1"/>
              <a:t>opuścił</a:t>
            </a:r>
            <a:endParaRPr lang="pl-PL" dirty="0"/>
          </a:p>
        </p:txBody>
      </p:sp>
    </p:spTree>
    <p:extLst>
      <p:ext uri="{BB962C8B-B14F-4D97-AF65-F5344CB8AC3E}">
        <p14:creationId xmlns:p14="http://schemas.microsoft.com/office/powerpoint/2010/main" val="2995707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49C247-95EB-204B-B952-40BBEEB198F3}"/>
              </a:ext>
            </a:extLst>
          </p:cNvPr>
          <p:cNvPicPr>
            <a:picLocks noChangeAspect="1"/>
          </p:cNvPicPr>
          <p:nvPr/>
        </p:nvPicPr>
        <p:blipFill>
          <a:blip r:embed="rId2"/>
          <a:stretch>
            <a:fillRect/>
          </a:stretch>
        </p:blipFill>
        <p:spPr>
          <a:xfrm>
            <a:off x="3524250" y="0"/>
            <a:ext cx="5143500" cy="6858000"/>
          </a:xfrm>
          <a:prstGeom prst="rect">
            <a:avLst/>
          </a:prstGeom>
        </p:spPr>
      </p:pic>
      <p:sp>
        <p:nvSpPr>
          <p:cNvPr id="4" name="TextBox 3">
            <a:extLst>
              <a:ext uri="{FF2B5EF4-FFF2-40B4-BE49-F238E27FC236}">
                <a16:creationId xmlns:a16="http://schemas.microsoft.com/office/drawing/2014/main" id="{DCA7A292-182F-FF45-8F9F-824EEA92DABF}"/>
              </a:ext>
            </a:extLst>
          </p:cNvPr>
          <p:cNvSpPr txBox="1"/>
          <p:nvPr/>
        </p:nvSpPr>
        <p:spPr>
          <a:xfrm>
            <a:off x="504497" y="6011917"/>
            <a:ext cx="4408899" cy="646331"/>
          </a:xfrm>
          <a:prstGeom prst="rect">
            <a:avLst/>
          </a:prstGeom>
          <a:noFill/>
        </p:spPr>
        <p:txBody>
          <a:bodyPr wrap="none" rtlCol="0">
            <a:spAutoFit/>
          </a:bodyPr>
          <a:lstStyle/>
          <a:p>
            <a:r>
              <a:rPr lang="pl-PL" dirty="0">
                <a:solidFill>
                  <a:schemeClr val="bg1"/>
                </a:solidFill>
              </a:rPr>
              <a:t>The </a:t>
            </a:r>
            <a:r>
              <a:rPr lang="pl-PL" dirty="0" err="1">
                <a:solidFill>
                  <a:schemeClr val="bg1"/>
                </a:solidFill>
              </a:rPr>
              <a:t>krasnals</a:t>
            </a:r>
            <a:r>
              <a:rPr lang="pl-PL" dirty="0">
                <a:solidFill>
                  <a:schemeClr val="bg1"/>
                </a:solidFill>
              </a:rPr>
              <a:t>.</a:t>
            </a:r>
          </a:p>
          <a:p>
            <a:r>
              <a:rPr lang="pl-PL" dirty="0">
                <a:solidFill>
                  <a:schemeClr val="bg1"/>
                </a:solidFill>
              </a:rPr>
              <a:t>Polka podnosząca Meteoryt z Papieża, 21:37</a:t>
            </a:r>
          </a:p>
        </p:txBody>
      </p:sp>
    </p:spTree>
    <p:extLst>
      <p:ext uri="{BB962C8B-B14F-4D97-AF65-F5344CB8AC3E}">
        <p14:creationId xmlns:p14="http://schemas.microsoft.com/office/powerpoint/2010/main" val="805919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F59F1B-2EE8-344B-BFD4-8B1BE47A51F4}"/>
              </a:ext>
            </a:extLst>
          </p:cNvPr>
          <p:cNvPicPr>
            <a:picLocks noChangeAspect="1"/>
          </p:cNvPicPr>
          <p:nvPr/>
        </p:nvPicPr>
        <p:blipFill>
          <a:blip r:embed="rId2"/>
          <a:stretch>
            <a:fillRect/>
          </a:stretch>
        </p:blipFill>
        <p:spPr>
          <a:xfrm>
            <a:off x="0" y="0"/>
            <a:ext cx="12199858" cy="8702566"/>
          </a:xfrm>
          <a:prstGeom prst="rect">
            <a:avLst/>
          </a:prstGeom>
        </p:spPr>
      </p:pic>
      <p:sp>
        <p:nvSpPr>
          <p:cNvPr id="3" name="TextBox 2">
            <a:extLst>
              <a:ext uri="{FF2B5EF4-FFF2-40B4-BE49-F238E27FC236}">
                <a16:creationId xmlns:a16="http://schemas.microsoft.com/office/drawing/2014/main" id="{E29A31E0-B9D9-2147-B198-F3DA48304FA7}"/>
              </a:ext>
            </a:extLst>
          </p:cNvPr>
          <p:cNvSpPr txBox="1"/>
          <p:nvPr/>
        </p:nvSpPr>
        <p:spPr>
          <a:xfrm>
            <a:off x="126125" y="7252137"/>
            <a:ext cx="2117887" cy="646331"/>
          </a:xfrm>
          <a:prstGeom prst="rect">
            <a:avLst/>
          </a:prstGeom>
          <a:noFill/>
        </p:spPr>
        <p:txBody>
          <a:bodyPr wrap="none" rtlCol="0">
            <a:spAutoFit/>
          </a:bodyPr>
          <a:lstStyle/>
          <a:p>
            <a:r>
              <a:rPr lang="pl-PL" dirty="0">
                <a:solidFill>
                  <a:schemeClr val="bg1"/>
                </a:solidFill>
              </a:rPr>
              <a:t>Jerzy Kalina.</a:t>
            </a:r>
          </a:p>
          <a:p>
            <a:r>
              <a:rPr lang="pl-PL" dirty="0">
                <a:solidFill>
                  <a:schemeClr val="bg1"/>
                </a:solidFill>
              </a:rPr>
              <a:t>Zatrute źródło. 2020</a:t>
            </a:r>
          </a:p>
        </p:txBody>
      </p:sp>
      <p:sp>
        <p:nvSpPr>
          <p:cNvPr id="4" name="TextBox 3">
            <a:extLst>
              <a:ext uri="{FF2B5EF4-FFF2-40B4-BE49-F238E27FC236}">
                <a16:creationId xmlns:a16="http://schemas.microsoft.com/office/drawing/2014/main" id="{C1EBBEC5-E484-FF4C-8EFB-F535F521D5FC}"/>
              </a:ext>
            </a:extLst>
          </p:cNvPr>
          <p:cNvSpPr txBox="1"/>
          <p:nvPr/>
        </p:nvSpPr>
        <p:spPr>
          <a:xfrm>
            <a:off x="7242504" y="7575302"/>
            <a:ext cx="4949496" cy="923330"/>
          </a:xfrm>
          <a:prstGeom prst="rect">
            <a:avLst/>
          </a:prstGeom>
          <a:noFill/>
        </p:spPr>
        <p:txBody>
          <a:bodyPr wrap="none" rtlCol="0">
            <a:spAutoFit/>
          </a:bodyPr>
          <a:lstStyle/>
          <a:p>
            <a:pPr algn="ctr"/>
            <a:r>
              <a:rPr lang="en-GB" dirty="0">
                <a:solidFill>
                  <a:schemeClr val="bg1"/>
                </a:solidFill>
              </a:rPr>
              <a:t>„</a:t>
            </a:r>
            <a:r>
              <a:rPr lang="en-GB" dirty="0" err="1">
                <a:solidFill>
                  <a:schemeClr val="bg1"/>
                </a:solidFill>
              </a:rPr>
              <a:t>Kto</a:t>
            </a:r>
            <a:r>
              <a:rPr lang="en-GB" dirty="0">
                <a:solidFill>
                  <a:schemeClr val="bg1"/>
                </a:solidFill>
              </a:rPr>
              <a:t> jest bez winy, </a:t>
            </a:r>
            <a:r>
              <a:rPr lang="en-GB" dirty="0" err="1">
                <a:solidFill>
                  <a:schemeClr val="bg1"/>
                </a:solidFill>
              </a:rPr>
              <a:t>niech</a:t>
            </a:r>
            <a:r>
              <a:rPr lang="en-GB" dirty="0">
                <a:solidFill>
                  <a:schemeClr val="bg1"/>
                </a:solidFill>
              </a:rPr>
              <a:t> </a:t>
            </a:r>
            <a:r>
              <a:rPr lang="en-GB" dirty="0" err="1">
                <a:solidFill>
                  <a:schemeClr val="bg1"/>
                </a:solidFill>
              </a:rPr>
              <a:t>pierwszy</a:t>
            </a:r>
            <a:r>
              <a:rPr lang="en-GB" dirty="0">
                <a:solidFill>
                  <a:schemeClr val="bg1"/>
                </a:solidFill>
              </a:rPr>
              <a:t> </a:t>
            </a:r>
            <a:r>
              <a:rPr lang="en-GB" dirty="0" err="1">
                <a:solidFill>
                  <a:schemeClr val="bg1"/>
                </a:solidFill>
              </a:rPr>
              <a:t>rzuci</a:t>
            </a:r>
            <a:r>
              <a:rPr lang="en-GB" dirty="0">
                <a:solidFill>
                  <a:schemeClr val="bg1"/>
                </a:solidFill>
              </a:rPr>
              <a:t> </a:t>
            </a:r>
            <a:r>
              <a:rPr lang="en-GB" dirty="0" err="1">
                <a:solidFill>
                  <a:schemeClr val="bg1"/>
                </a:solidFill>
              </a:rPr>
              <a:t>kamieniem</a:t>
            </a:r>
            <a:r>
              <a:rPr lang="en-GB" dirty="0">
                <a:solidFill>
                  <a:schemeClr val="bg1"/>
                </a:solidFill>
              </a:rPr>
              <a:t>” </a:t>
            </a:r>
          </a:p>
          <a:p>
            <a:pPr algn="ctr"/>
            <a:r>
              <a:rPr lang="en-GB" dirty="0">
                <a:solidFill>
                  <a:schemeClr val="bg1"/>
                </a:solidFill>
              </a:rPr>
              <a:t>vs </a:t>
            </a:r>
          </a:p>
          <a:p>
            <a:pPr algn="ctr"/>
            <a:r>
              <a:rPr lang="en-GB" dirty="0" err="1">
                <a:solidFill>
                  <a:schemeClr val="bg1"/>
                </a:solidFill>
              </a:rPr>
              <a:t>Papież</a:t>
            </a:r>
            <a:r>
              <a:rPr lang="en-GB" dirty="0">
                <a:solidFill>
                  <a:schemeClr val="bg1"/>
                </a:solidFill>
              </a:rPr>
              <a:t> </a:t>
            </a:r>
            <a:r>
              <a:rPr lang="en-GB" dirty="0" err="1">
                <a:solidFill>
                  <a:schemeClr val="bg1"/>
                </a:solidFill>
              </a:rPr>
              <a:t>pokonuje</a:t>
            </a:r>
            <a:r>
              <a:rPr lang="en-GB" dirty="0">
                <a:solidFill>
                  <a:schemeClr val="bg1"/>
                </a:solidFill>
              </a:rPr>
              <a:t> </a:t>
            </a:r>
            <a:r>
              <a:rPr lang="en-GB" dirty="0" err="1">
                <a:solidFill>
                  <a:schemeClr val="bg1"/>
                </a:solidFill>
              </a:rPr>
              <a:t>komunizm</a:t>
            </a:r>
            <a:endParaRPr lang="pl-PL" dirty="0">
              <a:solidFill>
                <a:schemeClr val="bg1"/>
              </a:solidFill>
            </a:endParaRPr>
          </a:p>
        </p:txBody>
      </p:sp>
    </p:spTree>
    <p:extLst>
      <p:ext uri="{BB962C8B-B14F-4D97-AF65-F5344CB8AC3E}">
        <p14:creationId xmlns:p14="http://schemas.microsoft.com/office/powerpoint/2010/main" val="32156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6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6"/>
            <a:ext cx="5181600" cy="643868"/>
          </a:xfrm>
        </p:spPr>
        <p:txBody>
          <a:bodyPr>
            <a:normAutofit fontScale="90000"/>
          </a:bodyPr>
          <a:lstStyle/>
          <a:p>
            <a:pPr algn="ctr"/>
            <a:r>
              <a:rPr lang="pl-PL" dirty="0">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a:xfrm>
            <a:off x="6172200" y="965732"/>
            <a:ext cx="5181600" cy="465630"/>
          </a:xfrm>
        </p:spPr>
        <p:txBody>
          <a:bodyPr>
            <a:normAutofit lnSpcReduction="10000"/>
          </a:bodyPr>
          <a:lstStyle/>
          <a:p>
            <a:pPr marL="0" indent="0" algn="ctr">
              <a:buNone/>
            </a:pPr>
            <a:r>
              <a:rPr lang="pl-PL" dirty="0">
                <a:solidFill>
                  <a:schemeClr val="bg1"/>
                </a:solidFill>
              </a:rPr>
              <a:t>1915 — DADA!</a:t>
            </a:r>
            <a:endParaRPr lang="pl-PL" sz="6600" dirty="0">
              <a:solidFill>
                <a:schemeClr val="bg1"/>
              </a:solidFill>
            </a:endParaRP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5"/>
            <a:ext cx="5181600" cy="60060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pic>
        <p:nvPicPr>
          <p:cNvPr id="8" name="Content Placeholder 11">
            <a:extLst>
              <a:ext uri="{FF2B5EF4-FFF2-40B4-BE49-F238E27FC236}">
                <a16:creationId xmlns:a16="http://schemas.microsoft.com/office/drawing/2014/main" id="{C0C89853-A083-A04E-B7AE-802B0EAA41C8}"/>
              </a:ext>
            </a:extLst>
          </p:cNvPr>
          <p:cNvPicPr>
            <a:picLocks noGrp="1" noChangeAspect="1"/>
          </p:cNvPicPr>
          <p:nvPr>
            <p:ph sz="half" idx="1"/>
          </p:nvPr>
        </p:nvPicPr>
        <p:blipFill>
          <a:blip r:embed="rId3"/>
          <a:stretch>
            <a:fillRect/>
          </a:stretch>
        </p:blipFill>
        <p:spPr>
          <a:xfrm>
            <a:off x="1625871" y="1481778"/>
            <a:ext cx="3980859" cy="5303511"/>
          </a:xfrm>
        </p:spPr>
      </p:pic>
      <p:sp>
        <p:nvSpPr>
          <p:cNvPr id="10" name="Content Placeholder 3">
            <a:extLst>
              <a:ext uri="{FF2B5EF4-FFF2-40B4-BE49-F238E27FC236}">
                <a16:creationId xmlns:a16="http://schemas.microsoft.com/office/drawing/2014/main" id="{D2C44F99-C278-F246-B762-83B84CC49708}"/>
              </a:ext>
            </a:extLst>
          </p:cNvPr>
          <p:cNvSpPr txBox="1">
            <a:spLocks/>
          </p:cNvSpPr>
          <p:nvPr/>
        </p:nvSpPr>
        <p:spPr>
          <a:xfrm>
            <a:off x="838200" y="965732"/>
            <a:ext cx="5181600" cy="4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l-PL" dirty="0">
                <a:solidFill>
                  <a:schemeClr val="bg1"/>
                </a:solidFill>
              </a:rPr>
              <a:t>2022 — modernizm</a:t>
            </a:r>
            <a:endParaRPr lang="pl-PL" sz="6600"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70827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65D8FAE-2F23-2745-85EB-E181023976F8}"/>
              </a:ext>
            </a:extLst>
          </p:cNvPr>
          <p:cNvGraphicFramePr/>
          <p:nvPr>
            <p:extLst>
              <p:ext uri="{D42A27DB-BD31-4B8C-83A1-F6EECF244321}">
                <p14:modId xmlns:p14="http://schemas.microsoft.com/office/powerpoint/2010/main" val="7888947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FFB5C3A-AEDA-5440-8235-137413A1D089}"/>
              </a:ext>
            </a:extLst>
          </p:cNvPr>
          <p:cNvSpPr txBox="1"/>
          <p:nvPr/>
        </p:nvSpPr>
        <p:spPr>
          <a:xfrm rot="1411047">
            <a:off x="-118251" y="2422340"/>
            <a:ext cx="4621586" cy="369332"/>
          </a:xfrm>
          <a:prstGeom prst="rect">
            <a:avLst/>
          </a:prstGeom>
          <a:noFill/>
        </p:spPr>
        <p:txBody>
          <a:bodyPr wrap="none" rtlCol="0">
            <a:spAutoFit/>
          </a:bodyPr>
          <a:lstStyle/>
          <a:p>
            <a:r>
              <a:rPr lang="pl-PL" dirty="0">
                <a:solidFill>
                  <a:schemeClr val="bg1"/>
                </a:solidFill>
              </a:rPr>
              <a:t>DZIEŁO SZTUKI = artefakt + wrażenia odbiorcy</a:t>
            </a:r>
          </a:p>
        </p:txBody>
      </p:sp>
    </p:spTree>
    <p:extLst>
      <p:ext uri="{BB962C8B-B14F-4D97-AF65-F5344CB8AC3E}">
        <p14:creationId xmlns:p14="http://schemas.microsoft.com/office/powerpoint/2010/main" val="372225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D3E48-5031-5D4B-895E-0BDAA9D4B865}"/>
              </a:ext>
            </a:extLst>
          </p:cNvPr>
          <p:cNvPicPr>
            <a:picLocks noChangeAspect="1"/>
          </p:cNvPicPr>
          <p:nvPr/>
        </p:nvPicPr>
        <p:blipFill>
          <a:blip r:embed="rId2"/>
          <a:stretch>
            <a:fillRect/>
          </a:stretch>
        </p:blipFill>
        <p:spPr>
          <a:xfrm>
            <a:off x="0" y="-700823"/>
            <a:ext cx="12192000" cy="7629018"/>
          </a:xfrm>
          <a:prstGeom prst="rect">
            <a:avLst/>
          </a:prstGeom>
        </p:spPr>
      </p:pic>
      <p:sp>
        <p:nvSpPr>
          <p:cNvPr id="6" name="Title 5">
            <a:extLst>
              <a:ext uri="{FF2B5EF4-FFF2-40B4-BE49-F238E27FC236}">
                <a16:creationId xmlns:a16="http://schemas.microsoft.com/office/drawing/2014/main" id="{C6086A4B-D6FA-0C48-863D-DEFC1828622E}"/>
              </a:ext>
            </a:extLst>
          </p:cNvPr>
          <p:cNvSpPr>
            <a:spLocks noGrp="1"/>
          </p:cNvSpPr>
          <p:nvPr>
            <p:ph type="title"/>
          </p:nvPr>
        </p:nvSpPr>
        <p:spPr/>
        <p:txBody>
          <a:bodyPr/>
          <a:lstStyle/>
          <a:p>
            <a:pPr algn="ctr"/>
            <a:r>
              <a:rPr lang="pl-PL" dirty="0">
                <a:solidFill>
                  <a:schemeClr val="bg1"/>
                </a:solidFill>
              </a:rPr>
              <a:t>ZASKOCZENIE</a:t>
            </a:r>
          </a:p>
        </p:txBody>
      </p:sp>
      <p:sp>
        <p:nvSpPr>
          <p:cNvPr id="8" name="TextBox 7">
            <a:extLst>
              <a:ext uri="{FF2B5EF4-FFF2-40B4-BE49-F238E27FC236}">
                <a16:creationId xmlns:a16="http://schemas.microsoft.com/office/drawing/2014/main" id="{945DDA95-91A4-4F4D-88F2-D0DA32743B8D}"/>
              </a:ext>
            </a:extLst>
          </p:cNvPr>
          <p:cNvSpPr txBox="1"/>
          <p:nvPr/>
        </p:nvSpPr>
        <p:spPr>
          <a:xfrm>
            <a:off x="73573" y="5875279"/>
            <a:ext cx="5612524" cy="1200329"/>
          </a:xfrm>
          <a:prstGeom prst="rect">
            <a:avLst/>
          </a:prstGeom>
          <a:noFill/>
        </p:spPr>
        <p:txBody>
          <a:bodyPr wrap="square" rtlCol="0">
            <a:spAutoFit/>
          </a:bodyPr>
          <a:lstStyle/>
          <a:p>
            <a:pPr fontAlgn="ctr"/>
            <a:r>
              <a:rPr lang="en-GB" b="1" dirty="0">
                <a:solidFill>
                  <a:schemeClr val="bg1"/>
                </a:solidFill>
              </a:rPr>
              <a:t>Zbigniew Libera</a:t>
            </a:r>
            <a:endParaRPr lang="en-PL" dirty="0">
              <a:solidFill>
                <a:schemeClr val="bg1"/>
              </a:solidFill>
            </a:endParaRPr>
          </a:p>
          <a:p>
            <a:pPr fontAlgn="t"/>
            <a:r>
              <a:rPr lang="en-GB" b="1" dirty="0">
                <a:solidFill>
                  <a:schemeClr val="bg1"/>
                </a:solidFill>
              </a:rPr>
              <a:t>Lego. Concentration Camp, 1996</a:t>
            </a:r>
            <a:br>
              <a:rPr lang="en-GB" b="1" dirty="0">
                <a:solidFill>
                  <a:schemeClr val="bg1"/>
                </a:solidFill>
              </a:rPr>
            </a:br>
            <a:r>
              <a:rPr lang="en-GB" dirty="0">
                <a:solidFill>
                  <a:schemeClr val="bg1"/>
                </a:solidFill>
              </a:rPr>
              <a:t>Set of 7 boxes of LEGO bricks, different sizes</a:t>
            </a:r>
            <a:endParaRPr lang="en-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409653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outdoor, house&#10;&#10;Description automatically generated">
            <a:extLst>
              <a:ext uri="{FF2B5EF4-FFF2-40B4-BE49-F238E27FC236}">
                <a16:creationId xmlns:a16="http://schemas.microsoft.com/office/drawing/2014/main" id="{DAA2D60A-B6D4-DC45-9FDF-49584BA7D1D7}"/>
              </a:ext>
            </a:extLst>
          </p:cNvPr>
          <p:cNvPicPr>
            <a:picLocks noChangeAspect="1"/>
          </p:cNvPicPr>
          <p:nvPr/>
        </p:nvPicPr>
        <p:blipFill>
          <a:blip r:embed="rId2"/>
          <a:stretch>
            <a:fillRect/>
          </a:stretch>
        </p:blipFill>
        <p:spPr>
          <a:xfrm>
            <a:off x="-1" y="0"/>
            <a:ext cx="12185247" cy="6957848"/>
          </a:xfrm>
          <a:prstGeom prst="rect">
            <a:avLst/>
          </a:prstGeom>
        </p:spPr>
      </p:pic>
    </p:spTree>
    <p:extLst>
      <p:ext uri="{BB962C8B-B14F-4D97-AF65-F5344CB8AC3E}">
        <p14:creationId xmlns:p14="http://schemas.microsoft.com/office/powerpoint/2010/main" val="187577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7DD1-AA4D-4E43-8C43-B8FABCBF9C39}"/>
              </a:ext>
            </a:extLst>
          </p:cNvPr>
          <p:cNvPicPr>
            <a:picLocks noChangeAspect="1"/>
          </p:cNvPicPr>
          <p:nvPr/>
        </p:nvPicPr>
        <p:blipFill>
          <a:blip r:embed="rId2"/>
          <a:stretch>
            <a:fillRect/>
          </a:stretch>
        </p:blipFill>
        <p:spPr>
          <a:xfrm>
            <a:off x="1297012" y="0"/>
            <a:ext cx="9597976"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err="1">
                <a:solidFill>
                  <a:schemeClr val="bg1"/>
                </a:solidFill>
              </a:rPr>
              <a:t>Wyjście</a:t>
            </a:r>
            <a:r>
              <a:rPr lang="en-GB" i="1" dirty="0">
                <a:solidFill>
                  <a:schemeClr val="bg1"/>
                </a:solidFill>
              </a:rPr>
              <a:t> </a:t>
            </a:r>
            <a:r>
              <a:rPr lang="en-GB" i="1" dirty="0" err="1">
                <a:solidFill>
                  <a:schemeClr val="bg1"/>
                </a:solidFill>
              </a:rPr>
              <a:t>ludzi</a:t>
            </a:r>
            <a:r>
              <a:rPr lang="en-GB" i="1" dirty="0">
                <a:solidFill>
                  <a:schemeClr val="bg1"/>
                </a:solidFill>
              </a:rPr>
              <a:t> z </a:t>
            </a:r>
            <a:r>
              <a:rPr lang="en-GB" i="1" dirty="0" err="1">
                <a:solidFill>
                  <a:schemeClr val="bg1"/>
                </a:solidFill>
              </a:rPr>
              <a:t>miast</a:t>
            </a:r>
            <a:r>
              <a:rPr lang="en-GB" dirty="0">
                <a:solidFill>
                  <a:schemeClr val="bg1"/>
                </a:solidFill>
              </a:rPr>
              <a:t>, 2010</a:t>
            </a:r>
            <a:endParaRPr lang="pl-PL" dirty="0">
              <a:solidFill>
                <a:schemeClr val="bg1"/>
              </a:solidFill>
            </a:endParaRPr>
          </a:p>
        </p:txBody>
      </p:sp>
    </p:spTree>
    <p:extLst>
      <p:ext uri="{BB962C8B-B14F-4D97-AF65-F5344CB8AC3E}">
        <p14:creationId xmlns:p14="http://schemas.microsoft.com/office/powerpoint/2010/main" val="388692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floor, indoor, furniture&#10;&#10;Description automatically generated">
            <a:extLst>
              <a:ext uri="{FF2B5EF4-FFF2-40B4-BE49-F238E27FC236}">
                <a16:creationId xmlns:a16="http://schemas.microsoft.com/office/drawing/2014/main" id="{423AF025-96A8-AE48-BE28-4B6110E39E37}"/>
              </a:ext>
            </a:extLst>
          </p:cNvPr>
          <p:cNvPicPr>
            <a:picLocks noChangeAspect="1"/>
          </p:cNvPicPr>
          <p:nvPr/>
        </p:nvPicPr>
        <p:blipFill>
          <a:blip r:embed="rId3"/>
          <a:stretch>
            <a:fillRect/>
          </a:stretch>
        </p:blipFill>
        <p:spPr>
          <a:xfrm>
            <a:off x="512381" y="0"/>
            <a:ext cx="10237076" cy="6844909"/>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a:solidFill>
                  <a:schemeClr val="bg1"/>
                </a:solidFill>
              </a:rPr>
              <a:t>Body Master, 1994-1997</a:t>
            </a:r>
            <a:endParaRPr lang="pl-PL" dirty="0">
              <a:solidFill>
                <a:schemeClr val="bg1"/>
              </a:solidFill>
            </a:endParaRPr>
          </a:p>
        </p:txBody>
      </p:sp>
    </p:spTree>
    <p:extLst>
      <p:ext uri="{BB962C8B-B14F-4D97-AF65-F5344CB8AC3E}">
        <p14:creationId xmlns:p14="http://schemas.microsoft.com/office/powerpoint/2010/main" val="3154322139"/>
      </p:ext>
    </p:extLst>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TotalTime>
  <Words>1038</Words>
  <Application>Microsoft Macintosh PowerPoint</Application>
  <PresentationFormat>Widescreen</PresentationFormat>
  <Paragraphs>111</Paragraphs>
  <Slides>34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Symbol</vt:lpstr>
      <vt:lpstr>Tw Cen MT</vt:lpstr>
      <vt:lpstr>Office Theme</vt:lpstr>
      <vt:lpstr>ART SZTUKA SZTUKA WSPÓŁCZESNA NOWOCZESNA MODERN SZTUKA WSPÓŁCZESNA ART SZTUKA ART ART NOWOCZESNA SZTUKA SZTUKA CONTEMPORARY MODERN NOWOCZESNA WSPÓŁCZESNA JĘDRZEJ SZTUKA SZTUKA SZTUKA MODERN CONTEMPORARY ART CONTEMPORARY WSPÓŁCZESNA ART MODERN NOWOCZESNA SZTUKA SZTUKA CONTEMPORARY CONTEMPORARY SZTUKA ART NOWOCZESNA MODERN SZTUKA LEWANDOWSKI JĘDRZEJ CONTEMPORARY ART ART NOWOCZESNA LUTY 2021 CONTEMPORARY NOWOCZESNA WSPÓŁCZESNA WSPÓŁCZESNA SZTUKA ART NOWOCZESNA WSPÓŁCZESNA ART ART CONTEMPORARY MODERN ART MODERN MODERN ART WSPÓŁCZESNA NOWOCZESNA</vt:lpstr>
      <vt:lpstr>NOWOCZESNA</vt:lpstr>
      <vt:lpstr>NOWOCZESNA</vt:lpstr>
      <vt:lpstr>NOWOCZESNA</vt:lpstr>
      <vt:lpstr>PowerPoint Presentation</vt:lpstr>
      <vt:lpstr>ZASKOCZENIE</vt:lpstr>
      <vt:lpstr>PowerPoint Presentation</vt:lpstr>
      <vt:lpstr>DEZORIENTACJA</vt:lpstr>
      <vt:lpstr>DEZORIENTACJA</vt:lpstr>
      <vt:lpstr>ZAŻENOWANIE</vt:lpstr>
      <vt:lpstr>PowerPoint Presentation</vt:lpstr>
      <vt:lpstr>PowerPoint Presentation</vt:lpstr>
      <vt:lpstr>Dlaczego się zaczęło?</vt:lpstr>
      <vt:lpstr>PowerPoint Presentation</vt:lpstr>
      <vt:lpstr>PowerPoint Presentation</vt:lpstr>
      <vt:lpstr>Hipoteza Salon des Refuses</vt:lpstr>
      <vt:lpstr>PowerPoint Presentation</vt:lpstr>
      <vt:lpstr>PowerPoint Presentation</vt:lpstr>
      <vt:lpstr>SALON DODATKOWY</vt:lpstr>
      <vt:lpstr>SEKRETNY SKŁADNIK NR 1: SKANDAL</vt:lpstr>
      <vt:lpstr>SEKRETNY SKŁADNIK NR 2: CELOWA BRZYDOTA</vt:lpstr>
      <vt:lpstr>PowerPoint Presentation</vt:lpstr>
      <vt:lpstr>PowerPoint Presentation</vt:lpstr>
      <vt:lpstr>PowerPoint Presentation</vt:lpstr>
      <vt:lpstr>PowerPoint Presentation</vt:lpstr>
      <vt:lpstr>PowerPoint Presentation</vt:lpstr>
      <vt:lpstr>MUZEUM W DOMU</vt:lpstr>
      <vt:lpstr>PowerPoint Presentation</vt:lpstr>
      <vt:lpstr>PowerPoint Presentation</vt:lpstr>
      <vt:lpstr>Sztuka współczesna a Chrześcijaństwo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SZTUKA NOWOCZESNA</dc:title>
  <dc:creator>Jędrzej Lewandowski</dc:creator>
  <cp:lastModifiedBy>Jędrzej Lewandowski</cp:lastModifiedBy>
  <cp:revision>67</cp:revision>
  <dcterms:created xsi:type="dcterms:W3CDTF">2021-02-10T13:52:13Z</dcterms:created>
  <dcterms:modified xsi:type="dcterms:W3CDTF">2021-02-10T19:16:11Z</dcterms:modified>
</cp:coreProperties>
</file>